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tags/tag16.xml" ContentType="application/vnd.openxmlformats-officedocument.presentationml.tags+xml"/>
  <Override PartName="/ppt/notesSlides/notesSlide41.xml" ContentType="application/vnd.openxmlformats-officedocument.presentationml.notesSlide+xml"/>
  <Override PartName="/docProps/custom.xml" ContentType="application/vnd.openxmlformats-officedocument.custom-properties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changesInfos/changesInfo1.xml" ContentType="application/vnd.ms-powerpoint.changesinfo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3.xml" ContentType="application/vnd.openxmlformats-officedocument.presentationml.notesSlide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notesSlides/notesSlide39.xml" ContentType="application/vnd.openxmlformats-officedocument.presentationml.notesSlid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tags/tag3.xml" ContentType="application/vnd.openxmlformats-officedocument.presentationml.tags+xml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19.xml" ContentType="application/vnd.openxmlformats-officedocument.presentationml.tags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7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5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22.xml" ContentType="application/vnd.openxmlformats-officedocument.presentationml.tags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18.xml" ContentType="application/vnd.openxmlformats-officedocument.presentationml.tags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53"/>
  </p:notesMasterIdLst>
  <p:sldIdLst>
    <p:sldId id="876" r:id="rId2"/>
    <p:sldId id="925" r:id="rId3"/>
    <p:sldId id="759" r:id="rId4"/>
    <p:sldId id="628" r:id="rId5"/>
    <p:sldId id="926" r:id="rId6"/>
    <p:sldId id="927" r:id="rId7"/>
    <p:sldId id="788" r:id="rId8"/>
    <p:sldId id="928" r:id="rId9"/>
    <p:sldId id="956" r:id="rId10"/>
    <p:sldId id="930" r:id="rId11"/>
    <p:sldId id="932" r:id="rId12"/>
    <p:sldId id="886" r:id="rId13"/>
    <p:sldId id="936" r:id="rId14"/>
    <p:sldId id="955" r:id="rId15"/>
    <p:sldId id="942" r:id="rId16"/>
    <p:sldId id="957" r:id="rId17"/>
    <p:sldId id="944" r:id="rId18"/>
    <p:sldId id="946" r:id="rId19"/>
    <p:sldId id="947" r:id="rId20"/>
    <p:sldId id="948" r:id="rId21"/>
    <p:sldId id="952" r:id="rId22"/>
    <p:sldId id="966" r:id="rId23"/>
    <p:sldId id="967" r:id="rId24"/>
    <p:sldId id="968" r:id="rId25"/>
    <p:sldId id="972" r:id="rId26"/>
    <p:sldId id="976" r:id="rId27"/>
    <p:sldId id="980" r:id="rId28"/>
    <p:sldId id="981" r:id="rId29"/>
    <p:sldId id="987" r:id="rId30"/>
    <p:sldId id="984" r:id="rId31"/>
    <p:sldId id="985" r:id="rId32"/>
    <p:sldId id="990" r:id="rId33"/>
    <p:sldId id="995" r:id="rId34"/>
    <p:sldId id="996" r:id="rId35"/>
    <p:sldId id="1015" r:id="rId36"/>
    <p:sldId id="998" r:id="rId37"/>
    <p:sldId id="999" r:id="rId38"/>
    <p:sldId id="1000" r:id="rId39"/>
    <p:sldId id="1001" r:id="rId40"/>
    <p:sldId id="1002" r:id="rId41"/>
    <p:sldId id="1003" r:id="rId42"/>
    <p:sldId id="1004" r:id="rId43"/>
    <p:sldId id="1021" r:id="rId44"/>
    <p:sldId id="1022" r:id="rId45"/>
    <p:sldId id="1035" r:id="rId46"/>
    <p:sldId id="1024" r:id="rId47"/>
    <p:sldId id="1025" r:id="rId48"/>
    <p:sldId id="1041" r:id="rId49"/>
    <p:sldId id="1026" r:id="rId50"/>
    <p:sldId id="1027" r:id="rId51"/>
    <p:sldId id="291" r:id="rId52"/>
  </p:sldIdLst>
  <p:sldSz cx="9144000" cy="5143500" type="screen16x9"/>
  <p:notesSz cx="6858000" cy="9144000"/>
  <p:custDataLst>
    <p:tags r:id="rId54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/>
  <p:cmAuthor id="2" name="Bob Vachon" initials="BV" lastIdx="24" clrIdx="2"/>
  <p:cmAuthor id="3" name="Sue Livingston -X (suliving - UNICON INC at Cisco)" initials="SL-(-UIaC" lastIdx="4" clrIdx="3">
    <p:extLst>
      <p:ext uri="{19B8F6BF-5375-455C-9EA6-DF929625EA0E}">
        <p15:presenceInfo xmlns:p15="http://schemas.microsoft.com/office/powerpoint/2012/main" xmlns="" userId="S::suliving@cisco.com::dc701d48-dd51-411a-9041-b7f1328f1486" providerId="AD"/>
      </p:ext>
    </p:extLst>
  </p:cmAuthor>
  <p:cmAuthor id="4" name="jagibbon" initials="jmg" lastIdx="3" clrIdx="4">
    <p:extLst>
      <p:ext uri="{19B8F6BF-5375-455C-9EA6-DF929625EA0E}">
        <p15:presenceInfo xmlns:p15="http://schemas.microsoft.com/office/powerpoint/2012/main" xmlns="" userId="jagibb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950E49-C2AC-1224-B98F-CCB9D06A76E2}" v="3" dt="2020-06-15T23:13:43.0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7922" autoAdjust="0"/>
    <p:restoredTop sz="99462" autoAdjust="0"/>
  </p:normalViewPr>
  <p:slideViewPr>
    <p:cSldViewPr snapToGrid="0" showGuides="1">
      <p:cViewPr>
        <p:scale>
          <a:sx n="100" d="100"/>
          <a:sy n="100" d="100"/>
        </p:scale>
        <p:origin x="-828" y="-42"/>
      </p:cViewPr>
      <p:guideLst>
        <p:guide orient="horz" pos="1620"/>
        <p:guide pos="336"/>
      </p:guideLst>
    </p:cSldViewPr>
  </p:slideViewPr>
  <p:notesTextViewPr>
    <p:cViewPr>
      <p:scale>
        <a:sx n="95" d="100"/>
        <a:sy n="95" d="100"/>
      </p:scale>
      <p:origin x="0" y="0"/>
    </p:cViewPr>
  </p:notesTextViewPr>
  <p:sorterViewPr>
    <p:cViewPr>
      <p:scale>
        <a:sx n="111" d="100"/>
        <a:sy n="111" d="100"/>
      </p:scale>
      <p:origin x="0" y="-512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82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8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iel Ramos Ortega" userId="S::ariel.ramos@fod.ac.cr::dc888f79-3b0f-4869-a2fb-5a707cdabd7b" providerId="AD" clId="Web-{12950E49-C2AC-1224-B98F-CCB9D06A76E2}"/>
    <pc:docChg chg="modSld">
      <pc:chgData name="Ariel Ramos Ortega" userId="S::ariel.ramos@fod.ac.cr::dc888f79-3b0f-4869-a2fb-5a707cdabd7b" providerId="AD" clId="Web-{12950E49-C2AC-1224-B98F-CCB9D06A76E2}" dt="2020-06-15T23:13:39.700" v="1" actId="14100"/>
      <pc:docMkLst>
        <pc:docMk/>
      </pc:docMkLst>
      <pc:sldChg chg="modSp">
        <pc:chgData name="Ariel Ramos Ortega" userId="S::ariel.ramos@fod.ac.cr::dc888f79-3b0f-4869-a2fb-5a707cdabd7b" providerId="AD" clId="Web-{12950E49-C2AC-1224-B98F-CCB9D06A76E2}" dt="2020-06-15T23:13:39.700" v="1" actId="14100"/>
        <pc:sldMkLst>
          <pc:docMk/>
          <pc:sldMk cId="343650477" sldId="513"/>
        </pc:sldMkLst>
        <pc:spChg chg="mod">
          <ac:chgData name="Ariel Ramos Ortega" userId="S::ariel.ramos@fod.ac.cr::dc888f79-3b0f-4869-a2fb-5a707cdabd7b" providerId="AD" clId="Web-{12950E49-C2AC-1224-B98F-CCB9D06A76E2}" dt="2020-06-15T23:13:39.700" v="1" actId="14100"/>
          <ac:spMkLst>
            <pc:docMk/>
            <pc:sldMk cId="343650477" sldId="513"/>
            <ac:spMk id="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pPr/>
              <a:t>7/20/2020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FontTx/>
              <a:buNone/>
            </a:pPr>
            <a:r>
              <a:rPr lang="es-419" b="0"/>
              <a:t>Programa de la Academia de Redes de Cisco</a:t>
            </a:r>
          </a:p>
          <a:p>
            <a:pPr rtl="0">
              <a:buFontTx/>
              <a:buNone/>
            </a:pPr>
            <a:r>
              <a:rPr lang="es-419" b="0"/>
              <a:t>Introducción a Redes v7.0 (ITN)</a:t>
            </a:r>
          </a:p>
          <a:p>
            <a:pPr rtl="0">
              <a:buFontTx/>
              <a:buNone/>
            </a:pPr>
            <a:r>
              <a:rPr lang="es-419" sz="1200" b="0"/>
              <a:t>Módulo 1:</a:t>
            </a:r>
            <a:r>
              <a:rPr lang="es-419" sz="1200" b="0" baseline="0"/>
              <a:t> Redes hoy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pPr rtl="0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508118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1.2 – Componentes</a:t>
            </a:r>
            <a:r>
              <a:rPr lang="es-419" sz="120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de red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1.2.4 – </a:t>
            </a:r>
            <a:r>
              <a:rPr lang="es-419"/>
              <a:t>Dispositivos de red intermedios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10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47941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rtl="0"/>
            <a:fld id="{04267211-205D-47E8-9F29-7E4C01D43DC3}" type="slidenum">
              <a:rPr sz="800">
                <a:solidFill>
                  <a:prstClr val="black"/>
                </a:solidFill>
              </a:rPr>
              <a:pPr rtl="0"/>
              <a:t>11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1.2 – Componentes</a:t>
            </a:r>
            <a:r>
              <a:rPr lang="es-419" sz="120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de red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1.2.5 – </a:t>
            </a:r>
            <a:r>
              <a:rPr lang="es-419"/>
              <a:t>Medios de red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sz="1200">
                <a:effectLst/>
              </a:rPr>
              <a:t>1.2.6 – Verifique su comprensión - Componentes de red</a:t>
            </a:r>
          </a:p>
        </p:txBody>
      </p:sp>
    </p:spTree>
    <p:extLst>
      <p:ext uri="{BB962C8B-B14F-4D97-AF65-F5344CB8AC3E}">
        <p14:creationId xmlns:p14="http://schemas.microsoft.com/office/powerpoint/2010/main" xmlns="" val="3427554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1.3 –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Representaciones de red y topologías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12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68181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1.3 –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Representaciones de red y topologías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>
                <a:latin typeface="Arial" charset="0"/>
              </a:rPr>
              <a:t>1.3.1 – Representaciones de red</a:t>
            </a:r>
            <a:r>
              <a:rPr lang="es-419" baseline="0">
                <a:latin typeface="Arial" charset="0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13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15876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1.3 – </a:t>
            </a:r>
            <a:r>
              <a:rPr lang="es-419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Representaciones de red y topologías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dirty="0">
                <a:latin typeface="Arial" charset="0"/>
              </a:rPr>
              <a:t>1.3.2 – Diagramas de topología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sz="1200" dirty="0">
                <a:effectLst/>
              </a:rPr>
              <a:t>1.3.3 — Verifique su conocimiento — Representación de redes y topologías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14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60711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1.4 –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Tipos comunes de redes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15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68181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1.4 –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Tipos comunes de redes</a:t>
            </a:r>
          </a:p>
          <a:p>
            <a:pPr rtl="0"/>
            <a:r>
              <a:rPr lang="es-419"/>
              <a:t>1.4.1</a:t>
            </a:r>
            <a:r>
              <a:rPr lang="es-419" baseline="0"/>
              <a:t> – Redes de muchos tamaños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16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78440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rtl="0"/>
            <a:fld id="{04267211-205D-47E8-9F29-7E4C01D43DC3}" type="slidenum">
              <a:rPr sz="800">
                <a:solidFill>
                  <a:prstClr val="black"/>
                </a:solidFill>
              </a:rPr>
              <a:pPr rtl="0"/>
              <a:t>17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1.4 –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Tipos comunes de redes</a:t>
            </a:r>
          </a:p>
          <a:p>
            <a:pPr rtl="0"/>
            <a:r>
              <a:rPr lang="es-419"/>
              <a:t>1.4.2</a:t>
            </a:r>
            <a:r>
              <a:rPr lang="es-419" baseline="0"/>
              <a:t> – </a:t>
            </a:r>
            <a:r>
              <a:rPr lang="es-419"/>
              <a:t>LANs y WANs</a:t>
            </a:r>
          </a:p>
        </p:txBody>
      </p:sp>
    </p:spTree>
    <p:extLst>
      <p:ext uri="{BB962C8B-B14F-4D97-AF65-F5344CB8AC3E}">
        <p14:creationId xmlns:p14="http://schemas.microsoft.com/office/powerpoint/2010/main" xmlns="" val="34275545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1.4 –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Tipos comunes de redes</a:t>
            </a:r>
          </a:p>
          <a:p>
            <a:pPr rtl="0"/>
            <a:r>
              <a:rPr lang="es-419"/>
              <a:t>1.4.2</a:t>
            </a:r>
            <a:r>
              <a:rPr lang="es-419" baseline="0"/>
              <a:t> — </a:t>
            </a:r>
            <a:r>
              <a:rPr lang="es-419"/>
              <a:t>LAN y WAN (continuación)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18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607111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1.4 –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Tipos comunes de redes</a:t>
            </a:r>
          </a:p>
          <a:p>
            <a:pPr rtl="0"/>
            <a:r>
              <a:rPr lang="es-419" baseline="0"/>
              <a:t>1.4.3 —  Internet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19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43177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rtl="0"/>
            <a:fld id="{0A313ED8-785B-4D16-9B17-4143385249B9}" type="slidenum">
              <a:rPr sz="800" b="0"/>
              <a:pPr algn="r" rtl="0"/>
              <a:t>2</a:t>
            </a:fld>
            <a:endParaRPr sz="800" b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sz="1200" b="0" dirty="0"/>
              <a:t>1 – Redes hoy</a:t>
            </a:r>
          </a:p>
          <a:p>
            <a:pPr rtl="0"/>
            <a:r>
              <a:rPr lang="es-419" dirty="0"/>
              <a:t>1.0.2 – ¿Qué aprenderé a hacer en este módulo?</a:t>
            </a:r>
          </a:p>
        </p:txBody>
      </p:sp>
    </p:spTree>
    <p:extLst>
      <p:ext uri="{BB962C8B-B14F-4D97-AF65-F5344CB8AC3E}">
        <p14:creationId xmlns:p14="http://schemas.microsoft.com/office/powerpoint/2010/main" xmlns="" val="15879240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1.4 –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Tipos comunes de redes</a:t>
            </a:r>
          </a:p>
          <a:p>
            <a:pPr rtl="0"/>
            <a:r>
              <a:rPr lang="es-419"/>
              <a:t>1.4.4</a:t>
            </a:r>
            <a:r>
              <a:rPr lang="es-419" baseline="0"/>
              <a:t> </a:t>
            </a:r>
            <a:r>
              <a:rPr lang="es-419">
                <a:latin typeface="Arial" charset="0"/>
              </a:rPr>
              <a:t>– Intranets </a:t>
            </a:r>
            <a:r>
              <a:rPr lang="es-419" baseline="0">
                <a:latin typeface="Arial" charset="0"/>
              </a:rPr>
              <a:t> y Extranets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sz="1200">
                <a:effectLst/>
              </a:rPr>
              <a:t>1.4.5 – Verifique su comprensión - Tipos comunes de redes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20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743421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1.5 –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Conexiones de internet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21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681813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1.5 –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Conexiones de internet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>
                <a:latin typeface="Arial" charset="0"/>
              </a:rPr>
              <a:t>1.5.1 – Tecnologías de acceso a Internet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22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795741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1.5 –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Conexiones de internet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>
                <a:latin typeface="Arial" charset="0"/>
              </a:rPr>
              <a:t>1.5.2 – Conexiones a Internet para oficinas pequeñas y oficinas en el hogar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23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126298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1.5 –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Conexiones de internet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>
                <a:latin typeface="Arial" charset="0"/>
              </a:rPr>
              <a:t>1.5.3 – Conexiones a Internet empresariales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24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392875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1.5 –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Conexiones de internet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>
                <a:latin typeface="Arial" charset="0"/>
              </a:rPr>
              <a:t>1.5.5 – La red convergente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25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162150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1.5 –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Conexiones de internet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>
                <a:latin typeface="Arial" charset="0"/>
              </a:rPr>
              <a:t>1.5.5 — La red convergente (Cont.)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26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128918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1.6 –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Redes confiables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27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730151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1.6 –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Redes confiables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>
                <a:latin typeface="Arial" charset="0"/>
              </a:rPr>
              <a:t>1.6.1 – Red de arquitectura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28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518452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1.6 –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Redes confiables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>
                <a:latin typeface="Arial" charset="0"/>
              </a:rPr>
              <a:t>1.6.2 – </a:t>
            </a:r>
            <a:r>
              <a:rPr lang="es-419" baseline="0">
                <a:latin typeface="Arial" charset="0"/>
              </a:rPr>
              <a:t> Tolerancia a fallos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29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40332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FontTx/>
              <a:buNone/>
            </a:pPr>
            <a:r>
              <a:rPr lang="es-419" sz="1200" b="0"/>
              <a:t>1 – Redes hoy</a:t>
            </a:r>
          </a:p>
          <a:p>
            <a:pPr rtl="0">
              <a:buFontTx/>
              <a:buNone/>
            </a:pPr>
            <a:r>
              <a:rPr lang="es-419" sz="1200" b="0"/>
              <a:t>1.1 – Las redes afectan</a:t>
            </a:r>
            <a:r>
              <a:rPr lang="es-419" sz="1200" b="0" baseline="0"/>
              <a:t> nuestras vidas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pPr rtl="0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6255296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1.6 –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Redes confiables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>
                <a:latin typeface="Arial" charset="0"/>
              </a:rPr>
              <a:t>1.6.3 – Escalabilidad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30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003054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1.6 –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Redes confiables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>
                <a:latin typeface="Arial" charset="0"/>
              </a:rPr>
              <a:t>1.6.4 – Calidad de servicio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31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154334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1.6 – </a:t>
            </a:r>
            <a:r>
              <a:rPr lang="es-419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Redes confiables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dirty="0">
                <a:latin typeface="Arial" charset="0"/>
              </a:rPr>
              <a:t>1.6.5 — Seguridad de la red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sz="1200" dirty="0">
                <a:effectLst/>
              </a:rPr>
              <a:t>1.6.6 </a:t>
            </a:r>
            <a:r>
              <a:rPr lang="es-419" sz="1200">
                <a:effectLst/>
              </a:rPr>
              <a:t>— Verifique su conocimiento — </a:t>
            </a:r>
            <a:r>
              <a:rPr lang="es-419" sz="1200" dirty="0">
                <a:effectLst/>
              </a:rPr>
              <a:t>Redes fiables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32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052331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1.7 –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Tendencias de red</a:t>
            </a:r>
          </a:p>
          <a:p>
            <a:pPr>
              <a:buFontTx/>
              <a:buNone/>
            </a:pP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33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651753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1.7 –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Tendencias de red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>
                <a:latin typeface="Arial" charset="0"/>
              </a:rPr>
              <a:t>1.7.1 —</a:t>
            </a:r>
            <a:r>
              <a:rPr lang="es-419" baseline="0">
                <a:latin typeface="Arial" charset="0"/>
              </a:rPr>
              <a:t> Tendencias</a:t>
            </a:r>
            <a:r>
              <a:rPr lang="es-419">
                <a:latin typeface="Arial" charset="0"/>
              </a:rPr>
              <a:t>recientes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34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884006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1.7 –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Tendencias de red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>
                <a:latin typeface="Arial" charset="0"/>
              </a:rPr>
              <a:t>1.7.2 – Bring Your Own Device (BYOD)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35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769226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1.7 –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Tendencias de red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>
                <a:latin typeface="Arial" charset="0"/>
              </a:rPr>
              <a:t>1.7.3 – Colaboración en línea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36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009945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1.7 –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Tendencias de red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>
                <a:latin typeface="Arial" charset="0"/>
              </a:rPr>
              <a:t>1.7.4 – Comunicación por video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37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926566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1.7 –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Tendencias de red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>
                <a:latin typeface="Arial" charset="0"/>
              </a:rPr>
              <a:t>1.7.6 – Computación en la nube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38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367912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1.7 –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Tendencias de red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>
                <a:latin typeface="Arial" charset="0"/>
              </a:rPr>
              <a:t>1.7.6 — Computación en la nube (cont.)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39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99014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rtl="0"/>
            <a:fld id="{04267211-205D-47E8-9F29-7E4C01D43DC3}" type="slidenum">
              <a:rPr sz="800"/>
              <a:pPr rtl="0"/>
              <a:t>4</a:t>
            </a:fld>
            <a:endParaRPr sz="80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1.1 – Las redes afectan nuestras vidas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1.1.1 — </a:t>
            </a:r>
            <a:r>
              <a:rPr lang="es-419"/>
              <a:t>Las redes nos conectan</a:t>
            </a:r>
          </a:p>
        </p:txBody>
      </p:sp>
    </p:spTree>
    <p:extLst>
      <p:ext uri="{BB962C8B-B14F-4D97-AF65-F5344CB8AC3E}">
        <p14:creationId xmlns:p14="http://schemas.microsoft.com/office/powerpoint/2010/main" xmlns="" val="35251901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1.7 –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Tendencias de red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>
                <a:latin typeface="Arial" charset="0"/>
              </a:rPr>
              <a:t>1.7.7 – Tecnología </a:t>
            </a:r>
            <a:r>
              <a:rPr lang="es-419" baseline="0">
                <a:latin typeface="Arial" charset="0"/>
              </a:rPr>
              <a:t> Tendencias en el hogar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40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888521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1.7 –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Tendencias de red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>
                <a:latin typeface="Arial" charset="0"/>
              </a:rPr>
              <a:t>1.7.8 – Redes por línea eléctrica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41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049998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1.7 –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Tendencias de red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>
                <a:latin typeface="Arial" charset="0"/>
              </a:rPr>
              <a:t>1.7.9 – Banda ancha inalámbrica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sz="1200">
                <a:effectLst/>
              </a:rPr>
              <a:t>1.7.10 – Verifique su comprensión - Tendencias de red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42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047724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1.8 —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Seguridad de la red</a:t>
            </a:r>
          </a:p>
          <a:p>
            <a:pPr>
              <a:buFontTx/>
              <a:buNone/>
            </a:pP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43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408244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1.8 —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Seguridad de la red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>
                <a:latin typeface="Arial" charset="0"/>
              </a:rPr>
              <a:t>1.8.1 – Amenazas de</a:t>
            </a:r>
            <a:r>
              <a:rPr lang="es-419" baseline="0">
                <a:latin typeface="Arial" charset="0"/>
              </a:rPr>
              <a:t> seguridad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44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777651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1.8 —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Seguridad de la red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>
                <a:latin typeface="Arial" charset="0"/>
              </a:rPr>
              <a:t>1.8.1 – Amenazas de</a:t>
            </a:r>
            <a:r>
              <a:rPr lang="es-419" baseline="0">
                <a:latin typeface="Arial" charset="0"/>
              </a:rPr>
              <a:t> seguridad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45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701275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1.8 —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Seguridad de la red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>
                <a:latin typeface="Arial" charset="0"/>
              </a:rPr>
              <a:t>1.8.2 – Soluciones de</a:t>
            </a:r>
            <a:r>
              <a:rPr lang="es-419" baseline="0">
                <a:latin typeface="Arial" charset="0"/>
              </a:rPr>
              <a:t> seguridad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46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637961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1.8 —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Seguridad de la red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>
                <a:latin typeface="Arial" charset="0"/>
              </a:rPr>
              <a:t>1.8.2 —</a:t>
            </a:r>
            <a:r>
              <a:rPr lang="es-419" baseline="0">
                <a:latin typeface="Arial" charset="0"/>
              </a:rPr>
              <a:t> Soluciones de seguridad (cont.) 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sz="1200">
                <a:effectLst/>
              </a:rPr>
              <a:t>1.8.3 – Verifique su comprensión - Seguridad de red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47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804635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1.9 —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El profesional de TI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48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240740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1.9 —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El profesional de TI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baseline="0">
                <a:latin typeface="Arial" charset="0"/>
              </a:rPr>
              <a:t>1.9.1 — CCNA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baseline="0">
                <a:latin typeface="Arial" charset="0"/>
              </a:rPr>
              <a:t>Diagrama de https://newsroom.cisco.com/press-release-content?type=webcontent&amp;articleId=1993077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49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70570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rtl="0"/>
            <a:fld id="{04267211-205D-47E8-9F29-7E4C01D43DC3}" type="slidenum">
              <a:rPr sz="800">
                <a:solidFill>
                  <a:prstClr val="black"/>
                </a:solidFill>
              </a:rPr>
              <a:pPr rtl="0"/>
              <a:t>5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1.1 – Las redes afectan nuestras vidas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>
                <a:latin typeface="Arial" charset="0"/>
              </a:rPr>
              <a:t>1.1.3</a:t>
            </a:r>
            <a:r>
              <a:rPr lang="es-419" baseline="0">
                <a:latin typeface="Arial" charset="0"/>
              </a:rPr>
              <a:t> Sin límites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853359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1.9 — </a:t>
            </a:r>
            <a:r>
              <a:rPr lang="es-419" sz="1200">
                <a:solidFill>
                  <a:schemeClr val="accent5">
                    <a:lumMod val="40000"/>
                    <a:lumOff val="60000"/>
                  </a:schemeClr>
                </a:solidFill>
              </a:rPr>
              <a:t>El profesional de TI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baseline="0">
                <a:latin typeface="Arial" charset="0"/>
              </a:rPr>
              <a:t>1.9.2 — </a:t>
            </a:r>
            <a:r>
              <a:rPr lang="es-419"/>
              <a:t>Trabajos de creación de redes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50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88190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1.2 – Componentes</a:t>
            </a:r>
            <a:r>
              <a:rPr lang="es-419" sz="120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de 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pPr rtl="0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625529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rtl="0"/>
            <a:fld id="{04267211-205D-47E8-9F29-7E4C01D43DC3}" type="slidenum">
              <a:rPr sz="800">
                <a:solidFill>
                  <a:prstClr val="black"/>
                </a:solidFill>
              </a:rPr>
              <a:pPr rtl="0"/>
              <a:t>7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1.2 – Componentes</a:t>
            </a:r>
            <a:r>
              <a:rPr lang="es-419" sz="120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de red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1.2.1— Roles de host</a:t>
            </a:r>
          </a:p>
        </p:txBody>
      </p:sp>
    </p:spTree>
    <p:extLst>
      <p:ext uri="{BB962C8B-B14F-4D97-AF65-F5344CB8AC3E}">
        <p14:creationId xmlns:p14="http://schemas.microsoft.com/office/powerpoint/2010/main" xmlns="" val="3427554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rtl="0"/>
            <a:fld id="{04267211-205D-47E8-9F29-7E4C01D43DC3}" type="slidenum">
              <a:rPr sz="800">
                <a:solidFill>
                  <a:prstClr val="black"/>
                </a:solidFill>
              </a:rPr>
              <a:pPr rtl="0"/>
              <a:t>8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1.2 – Componentes</a:t>
            </a:r>
            <a:r>
              <a:rPr lang="es-419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de red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1.2.2 – Punto a Punto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27554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rtl="0"/>
            <a:fld id="{04267211-205D-47E8-9F29-7E4C01D43DC3}" type="slidenum">
              <a:rPr sz="800">
                <a:solidFill>
                  <a:prstClr val="black"/>
                </a:solidFill>
              </a:rPr>
              <a:pPr rtl="0"/>
              <a:t>9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Redes hoy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1.2 – Componentes</a:t>
            </a:r>
            <a:r>
              <a:rPr lang="es-419" sz="1200" kern="1200" baseline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de red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1.2.3 – Dispositivos finales</a:t>
            </a:r>
          </a:p>
        </p:txBody>
      </p:sp>
    </p:spTree>
    <p:extLst>
      <p:ext uri="{BB962C8B-B14F-4D97-AF65-F5344CB8AC3E}">
        <p14:creationId xmlns:p14="http://schemas.microsoft.com/office/powerpoint/2010/main" xmlns="" val="3427554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 xmlns="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‹Nº›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269925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36530425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 xmlns="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19746178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 xmlns="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sz="60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419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2016 Cisco y/o sus filiales. Todos los derechos reservados.   Información confidencial de Cisco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542967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xmlns="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xmlns="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xmlns="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sz="60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419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2016 Cisco y/o sus filiales. Todos los derechos reservados.   Información confidencial de Cisco</a:t>
            </a:r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6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1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tacad.com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69497" y="2751893"/>
            <a:ext cx="6672708" cy="644730"/>
          </a:xfrm>
        </p:spPr>
        <p:txBody>
          <a:bodyPr/>
          <a:lstStyle/>
          <a:p>
            <a:pPr rtl="0"/>
            <a:r>
              <a:rPr lang="es-419">
                <a:solidFill>
                  <a:schemeClr val="accent5">
                    <a:lumMod val="40000"/>
                    <a:lumOff val="60000"/>
                  </a:schemeClr>
                </a:solidFill>
              </a:rPr>
              <a:t>Módulo 1: Redes hoy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7" y="3809526"/>
            <a:ext cx="2368954" cy="902174"/>
          </a:xfrm>
        </p:spPr>
        <p:txBody>
          <a:bodyPr/>
          <a:lstStyle/>
          <a:p>
            <a:pPr rtl="0"/>
            <a:r>
              <a:rPr lang="es-419">
                <a:solidFill>
                  <a:schemeClr val="accent5">
                    <a:lumMod val="40000"/>
                    <a:lumOff val="60000"/>
                  </a:schemeClr>
                </a:solidFill>
              </a:rPr>
              <a:t>Introducción a Redes v7.0 (ITN)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1989389863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s-419" sz="1600"/>
              <a:t>Componentes de red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s-419"/>
              <a:t>Dispositivos de red intermedios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366900" y="798945"/>
            <a:ext cx="7893435" cy="2419010"/>
          </a:xfrm>
        </p:spPr>
        <p:txBody>
          <a:bodyPr/>
          <a:lstStyle/>
          <a:p>
            <a:pPr marL="0" indent="0" rtl="0">
              <a:buNone/>
            </a:pPr>
            <a:r>
              <a:rPr lang="es-419"/>
              <a:t>Un dispositivo intermediario interconecta dispositivos finales. Los ejemplos incluyen switches, puntos de acceso inalámbrico, routers y firewalls.</a:t>
            </a:r>
          </a:p>
          <a:p>
            <a:pPr marL="0" indent="0" rtl="0">
              <a:buNone/>
            </a:pPr>
            <a:r>
              <a:rPr lang="es-419"/>
              <a:t>La gestión de los datos a medida que fluyen a través de una red también es la función de un dispositivo intermediario, que incluye:</a:t>
            </a:r>
          </a:p>
          <a:p>
            <a:pPr lvl="1" rtl="0"/>
            <a:r>
              <a:rPr lang="es-419"/>
              <a:t>Volver a generar y transmitir las señales de datos.</a:t>
            </a:r>
          </a:p>
          <a:p>
            <a:pPr lvl="1" rtl="0"/>
            <a:r>
              <a:rPr lang="es-419"/>
              <a:t>Mantener información sobre qué vías existen en la red.</a:t>
            </a:r>
          </a:p>
          <a:p>
            <a:pPr lvl="1" rtl="0"/>
            <a:r>
              <a:rPr lang="es-419"/>
              <a:t>Notificar a otros dispositivos los errores y las fallas de comunicación.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marL="142875" lvl="1" indent="0">
              <a:buNone/>
            </a:pPr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689" y="3354142"/>
            <a:ext cx="4988645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85803757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s-419" sz="1600"/>
              <a:t>Componentes de red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s-419"/>
              <a:t>Medios de red</a:t>
            </a: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6"/>
            <a:ext cx="8743293" cy="608695"/>
          </a:xfrm>
        </p:spPr>
        <p:txBody>
          <a:bodyPr/>
          <a:lstStyle/>
          <a:p>
            <a:pPr marL="0" indent="0" rtl="0">
              <a:buNone/>
            </a:pPr>
            <a:r>
              <a:rPr lang="es-419" sz="1600"/>
              <a:t>La comunicación a través de una red se efectúa a través de un medio que permite que un mensaje viaje desde el origen hacia el destino. </a:t>
            </a:r>
          </a:p>
          <a:p>
            <a:pPr marL="0" indent="0" rtl="0">
              <a:buNone/>
            </a:pPr>
            <a:r>
              <a:rPr lang="es-419"/>
              <a:t> 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160711649"/>
              </p:ext>
            </p:extLst>
          </p:nvPr>
        </p:nvGraphicFramePr>
        <p:xfrm>
          <a:off x="361509" y="1496375"/>
          <a:ext cx="4557822" cy="29206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9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3283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31126">
                <a:tc>
                  <a:txBody>
                    <a:bodyPr/>
                    <a:lstStyle/>
                    <a:p>
                      <a:pPr rtl="0"/>
                      <a:r>
                        <a:rPr lang="es-419"/>
                        <a:t>Tipos de medios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s-419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99768">
                <a:tc>
                  <a:txBody>
                    <a:bodyPr/>
                    <a:lstStyle/>
                    <a:p>
                      <a:pPr rtl="0"/>
                      <a:r>
                        <a:rPr lang="es-419" sz="1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Alambres de metal dentro de cables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s-419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Utiliza impulsos eléctricos.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46731">
                <a:tc>
                  <a:txBody>
                    <a:bodyPr/>
                    <a:lstStyle/>
                    <a:p>
                      <a:pPr rtl="0"/>
                      <a:r>
                        <a:rPr lang="es-419" sz="1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Fibras de vidrio o plástico dentro de los cables (cable de fibra óptica)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s-419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Utiliza pulsos de luz.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10166">
                <a:tc>
                  <a:txBody>
                    <a:bodyPr/>
                    <a:lstStyle/>
                    <a:p>
                      <a:pPr rtl="0"/>
                      <a:r>
                        <a:rPr lang="es-419" sz="1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Transmisión inalámbrica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s-419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Utiliza modulación de frecuencias específicas de ondas electromagnéticas.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331" y="1407641"/>
            <a:ext cx="3968026" cy="29999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="" val="314612945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8231464" cy="1802391"/>
          </a:xfrm>
        </p:spPr>
        <p:txBody>
          <a:bodyPr/>
          <a:lstStyle/>
          <a:p>
            <a:pPr rtl="0"/>
            <a:r>
              <a:rPr lang="es-419" sz="4000">
                <a:solidFill>
                  <a:schemeClr val="accent5">
                    <a:lumMod val="40000"/>
                    <a:lumOff val="60000"/>
                  </a:schemeClr>
                </a:solidFill>
              </a:rPr>
              <a:t>1.3 Representaciones de red y topologías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3488985433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s-419" sz="1600"/>
              <a:t>Representaciones de red y topologías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s-419"/>
              <a:t>Representaciones de red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67117" y="1152409"/>
            <a:ext cx="3997630" cy="3282194"/>
          </a:xfrm>
        </p:spPr>
        <p:txBody>
          <a:bodyPr/>
          <a:lstStyle/>
          <a:p>
            <a:pPr marL="0" indent="0" rtl="0">
              <a:buNone/>
            </a:pPr>
            <a:r>
              <a:rPr lang="es-419" sz="1600" dirty="0"/>
              <a:t>Los diagramas de red, con frecuencia, denominados diagramas de topología, utilizan símbolos para representar los dispositivos dentro de la red.</a:t>
            </a:r>
          </a:p>
          <a:p>
            <a:pPr marL="0" indent="0" rtl="0">
              <a:buNone/>
            </a:pPr>
            <a:r>
              <a:rPr lang="es-419" sz="1600" dirty="0"/>
              <a:t>Los términos importantes a conocer incluyen:</a:t>
            </a:r>
          </a:p>
          <a:p>
            <a:pPr lvl="2" rtl="0"/>
            <a:r>
              <a:rPr lang="es-419" sz="1600" dirty="0"/>
              <a:t>Tarjeta de interfaz de red (NIC)</a:t>
            </a:r>
          </a:p>
          <a:p>
            <a:pPr lvl="2" rtl="0"/>
            <a:r>
              <a:rPr lang="es-419" sz="1600" dirty="0"/>
              <a:t>Puerto físico</a:t>
            </a:r>
          </a:p>
          <a:p>
            <a:pPr lvl="2" rtl="0"/>
            <a:r>
              <a:rPr lang="es-419" sz="1600" dirty="0"/>
              <a:t>Interfaz</a:t>
            </a:r>
          </a:p>
          <a:p>
            <a:pPr marL="261937" lvl="2" indent="0">
              <a:buNone/>
            </a:pPr>
            <a:endParaRPr lang="en-US" sz="1600" b="1" dirty="0"/>
          </a:p>
          <a:p>
            <a:pPr marL="261937" lvl="2" indent="0" rtl="0">
              <a:buNone/>
            </a:pPr>
            <a:r>
              <a:rPr lang="es-419" sz="1600" b="1" dirty="0"/>
              <a:t>Nota</a:t>
            </a:r>
            <a:r>
              <a:rPr lang="es-419" sz="1600" dirty="0"/>
              <a:t>: A menudo, los términos puerto e interfaz se usan indistintamente</a:t>
            </a:r>
          </a:p>
          <a:p>
            <a:pPr lvl="2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747" y="983570"/>
            <a:ext cx="4880311" cy="345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47103102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s-419" sz="1600"/>
              <a:t>Representaciones de red y topologías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s-419"/>
              <a:t>Diagramas de topología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83940" y="797709"/>
            <a:ext cx="4062002" cy="740468"/>
          </a:xfrm>
        </p:spPr>
        <p:txBody>
          <a:bodyPr/>
          <a:lstStyle/>
          <a:p>
            <a:pPr marL="0" indent="0" rtl="0">
              <a:buNone/>
            </a:pPr>
            <a:r>
              <a:rPr lang="es-419"/>
              <a:t>Los diagramas de topología física ilustran la ubicación física de los dispositivos intermedios y la instalación de cables.</a:t>
            </a:r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40" y="1712110"/>
            <a:ext cx="4168325" cy="268153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911703" y="756244"/>
            <a:ext cx="423229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s-419" sz="1500">
                <a:solidFill>
                  <a:srgbClr val="000000"/>
                </a:solidFill>
              </a:rPr>
              <a:t>Los diagramas de topología lógica ilustran dispositivos, puertos y el esquema de direccionamiento de la red.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82416" y="1712110"/>
            <a:ext cx="3971993" cy="267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018958278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8231464" cy="1802391"/>
          </a:xfrm>
        </p:spPr>
        <p:txBody>
          <a:bodyPr/>
          <a:lstStyle/>
          <a:p>
            <a:pPr rtl="0"/>
            <a:r>
              <a:rPr lang="es-419" sz="4000">
                <a:solidFill>
                  <a:schemeClr val="accent5">
                    <a:lumMod val="40000"/>
                    <a:lumOff val="60000"/>
                  </a:schemeClr>
                </a:solidFill>
              </a:rPr>
              <a:t>1.4 Tipos comunes de redes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1749772822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57551"/>
          </a:xfrm>
        </p:spPr>
        <p:txBody>
          <a:bodyPr/>
          <a:lstStyle/>
          <a:p>
            <a:pPr rtl="0"/>
            <a:r>
              <a:rPr lang="es-419" sz="1600"/>
              <a:t>Tipos comunes de redes</a:t>
            </a:r>
            <a:r>
              <a:rPr lang="en-US" altLang="en-US" sz="1600" dirty="0"/>
              <a:t/>
            </a:r>
            <a:br>
              <a:rPr lang="en-US" altLang="en-US" sz="1600" dirty="0"/>
            </a:br>
            <a:r>
              <a:rPr lang="es-419"/>
              <a:t>Redes de muchos tamaños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0" y="757551"/>
            <a:ext cx="4401766" cy="3950636"/>
          </a:xfrm>
        </p:spPr>
        <p:txBody>
          <a:bodyPr/>
          <a:lstStyle/>
          <a:p>
            <a:pPr rtl="0" eaLnBrk="1" hangingPunct="1">
              <a:buFont typeface="Arial" panose="020B0604020202020204" pitchFamily="34" charset="0"/>
              <a:buChar char="•"/>
            </a:pPr>
            <a:r>
              <a:rPr lang="es-419" sz="1700"/>
              <a:t>Las redes domésticas pequeñas conectan algunas computadoras entre sí y con Internet.</a:t>
            </a:r>
          </a:p>
          <a:p>
            <a:pPr rtl="0" eaLnBrk="1" hangingPunct="1">
              <a:buFont typeface="Arial" panose="020B0604020202020204" pitchFamily="34" charset="0"/>
              <a:buChar char="•"/>
            </a:pPr>
            <a:r>
              <a:rPr lang="es-419" sz="1700"/>
              <a:t>Las oficinas pequeñas y las oficinas en el hogar permiten que una computadora dentro de una oficina en el hogar o una oficina remota se conecte a una red corporativa.</a:t>
            </a:r>
          </a:p>
          <a:p>
            <a:pPr rtl="0" eaLnBrk="1" hangingPunct="1">
              <a:buFont typeface="Arial" panose="020B0604020202020204" pitchFamily="34" charset="0"/>
              <a:buChar char="•"/>
            </a:pPr>
            <a:r>
              <a:rPr lang="es-419" sz="1700"/>
              <a:t>Las redes medianas a grandes incluyen muchos lugares con cientos o miles de computadoras interconectadas.</a:t>
            </a:r>
          </a:p>
          <a:p>
            <a:pPr rtl="0" eaLnBrk="1" hangingPunct="1">
              <a:buFont typeface="Arial" panose="020B0604020202020204" pitchFamily="34" charset="0"/>
              <a:buChar char="•"/>
            </a:pPr>
            <a:r>
              <a:rPr lang="es-419" sz="1700"/>
              <a:t>Redes mundiales: conecta cientos de millones de computadoras en todo el mundo, como Internet</a:t>
            </a:r>
          </a:p>
          <a:p>
            <a:pPr lvl="1"/>
            <a:endParaRPr lang="en-US" altLang="en-US" sz="1500" dirty="0"/>
          </a:p>
          <a:p>
            <a:pPr lvl="1"/>
            <a:endParaRPr lang="en-US" altLang="en-US" sz="1800" dirty="0"/>
          </a:p>
          <a:p>
            <a:pPr marL="0" indent="0" eaLnBrk="1" hangingPunct="1">
              <a:buNone/>
            </a:pPr>
            <a:endParaRPr lang="en-CA" altLang="en-US" sz="165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70234" y="2310756"/>
            <a:ext cx="4174110" cy="369332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419" dirty="0"/>
              <a:t>Casa pequeña SOHO</a:t>
            </a:r>
            <a:endParaRPr lang="es-419" sz="1600" dirty="0"/>
          </a:p>
        </p:txBody>
      </p:sp>
      <p:pic>
        <p:nvPicPr>
          <p:cNvPr id="3074" name="Picture 2" descr="this is the image’s alt 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0779" y="757551"/>
            <a:ext cx="2103105" cy="153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d1qjbjciwpxftb.cloudfront.net/courses/ccna1/networking-today/5_common-types-of-networks/assets/1_chunk/media--Small-Home-Office-Net--ima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53884" y="757551"/>
            <a:ext cx="2090460" cy="153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6173" y="4303795"/>
            <a:ext cx="416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419"/>
              <a:t>   </a:t>
            </a:r>
            <a:r>
              <a:rPr lang="es-419" sz="1600"/>
              <a:t>Mediana/Grande</a:t>
            </a:r>
          </a:p>
        </p:txBody>
      </p:sp>
      <p:pic>
        <p:nvPicPr>
          <p:cNvPr id="3078" name="Picture 6" descr="this is the image’s alt tex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0778" y="2699263"/>
            <a:ext cx="2103105" cy="160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53883" y="2680088"/>
            <a:ext cx="2090461" cy="1604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700830764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41394"/>
            <a:ext cx="9144000" cy="709974"/>
          </a:xfrm>
        </p:spPr>
        <p:txBody>
          <a:bodyPr/>
          <a:lstStyle/>
          <a:p>
            <a:pPr rtl="0"/>
            <a:r>
              <a:rPr lang="es-419" sz="1600"/>
              <a:t>Tipos comunes de redes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s-419"/>
              <a:t>LANs y WANs</a:t>
            </a: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29889" y="728061"/>
            <a:ext cx="3995544" cy="3702690"/>
          </a:xfrm>
        </p:spPr>
        <p:txBody>
          <a:bodyPr/>
          <a:lstStyle/>
          <a:p>
            <a:pPr marL="0" indent="0" rtl="0">
              <a:buNone/>
            </a:pPr>
            <a:r>
              <a:rPr lang="es-419" sz="1600" dirty="0"/>
              <a:t>Las infraestructuras de red pueden variar en gran medida en términos de: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es-419" sz="1600" dirty="0"/>
              <a:t>El tamaño del área que abarcan.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es-419" sz="1600" dirty="0"/>
              <a:t>La cantidad de usuarios conectados.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es-419" sz="1600" dirty="0"/>
              <a:t>La cantidad y los tipos de servicios disponibles.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es-419" sz="1600" dirty="0"/>
              <a:t>El área de responsabilidad</a:t>
            </a:r>
          </a:p>
          <a:p>
            <a:pPr marL="142875" lvl="1" indent="0">
              <a:buNone/>
            </a:pPr>
            <a:endParaRPr lang="en-US" altLang="en-US" sz="1600" dirty="0"/>
          </a:p>
          <a:p>
            <a:pPr marL="0" indent="0" rtl="0">
              <a:buNone/>
            </a:pPr>
            <a:r>
              <a:rPr lang="es-419" sz="1600" dirty="0"/>
              <a:t>Los dos tipos de redes más comunes son los siguientes: 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es-419" sz="1600" dirty="0"/>
              <a:t>Red de área local (LAN)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419" sz="1600" dirty="0"/>
              <a:t>Red de área amplia (WAN). </a:t>
            </a:r>
          </a:p>
          <a:p>
            <a:pPr marL="0" indent="0" rtl="0">
              <a:buNone/>
            </a:pPr>
            <a:r>
              <a:rPr lang="es-419" dirty="0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432" y="751368"/>
            <a:ext cx="4885003" cy="36016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="" val="3427474698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s-419" sz="1600" dirty="0"/>
              <a:t>Tipos comunes de redes 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s-419" dirty="0"/>
              <a:t>LAN y WAN (continuación) 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396580" y="818223"/>
            <a:ext cx="4062002" cy="559699"/>
          </a:xfrm>
        </p:spPr>
        <p:txBody>
          <a:bodyPr/>
          <a:lstStyle/>
          <a:p>
            <a:pPr marL="0" indent="0" rtl="0">
              <a:buNone/>
            </a:pPr>
            <a:r>
              <a:rPr lang="es-419" dirty="0"/>
              <a:t>Una LAN es una infraestructura de la red que abarca un área geográfica pequeña. </a:t>
            </a:r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324" y="1428201"/>
            <a:ext cx="2556289" cy="134416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798060" y="742868"/>
            <a:ext cx="42322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s-419" sz="1600" dirty="0">
                <a:solidFill>
                  <a:srgbClr val="000000"/>
                </a:solidFill>
              </a:rPr>
              <a:t>Una WAN es una infraestructura de la red que abarca un área geográfica extensa.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150" y="1366630"/>
            <a:ext cx="3500526" cy="1412920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237829782"/>
              </p:ext>
            </p:extLst>
          </p:nvPr>
        </p:nvGraphicFramePr>
        <p:xfrm>
          <a:off x="396580" y="2872927"/>
          <a:ext cx="8385544" cy="18858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23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731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1381">
                <a:tc>
                  <a:txBody>
                    <a:bodyPr/>
                    <a:lstStyle/>
                    <a:p>
                      <a:pPr rtl="0"/>
                      <a:r>
                        <a:rPr lang="es-419"/>
                        <a:t>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s-419"/>
                        <a:t>WAN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1381">
                <a:tc>
                  <a:txBody>
                    <a:bodyPr/>
                    <a:lstStyle/>
                    <a:p>
                      <a:pPr rtl="0"/>
                      <a:r>
                        <a:rPr lang="es-419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Interconectar dispositivos finales en un área limitada.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s-419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Interconectar LAN en amplias áreas geográficas.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1381">
                <a:tc>
                  <a:txBody>
                    <a:bodyPr/>
                    <a:lstStyle/>
                    <a:p>
                      <a:pPr rtl="0"/>
                      <a:r>
                        <a:rPr lang="es-419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Administrado por una sola organización o individuo.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s-419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Generalmente administrado por uno o más proveedores de servicios.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1381">
                <a:tc>
                  <a:txBody>
                    <a:bodyPr/>
                    <a:lstStyle/>
                    <a:p>
                      <a:pPr rtl="0"/>
                      <a:r>
                        <a:rPr lang="es-419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Proporcionar ancho de banda de alta velocidad a dispositivos internos.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s-419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Por lo general, proporciona enlaces de menor velocidad entre las LAN.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09904776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s-419" sz="1600" dirty="0"/>
              <a:t>Tipos comunes de redes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s-419" dirty="0"/>
              <a:t>Internet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22284" y="798944"/>
            <a:ext cx="4170316" cy="4054993"/>
          </a:xfrm>
        </p:spPr>
        <p:txBody>
          <a:bodyPr/>
          <a:lstStyle/>
          <a:p>
            <a:pPr marL="0" indent="0" rtl="0">
              <a:buNone/>
            </a:pPr>
            <a:r>
              <a:rPr lang="es-419" sz="1600"/>
              <a:t>Internet es una colección mundial de LAN y WAN interconectadas. 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s-419" sz="1600"/>
              <a:t>Las redes LAN se conectan entre sí mediante redes WAN.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s-419" sz="1600"/>
              <a:t>Las WAN pueden usar cables de cobre, cables de fibra óptica y transmisiones inalámbricas.</a:t>
            </a:r>
          </a:p>
          <a:p>
            <a:pPr marL="0" indent="0" rtl="0">
              <a:buNone/>
            </a:pPr>
            <a:r>
              <a:rPr lang="es-419" sz="1600"/>
              <a:t>Internet no pertenece a una persona o un grupo. Los siguientes grupos se desarrollaron para ayudar a mantener la estructura en Internet:</a:t>
            </a:r>
          </a:p>
          <a:p>
            <a:pPr lvl="1" rtl="0"/>
            <a:r>
              <a:rPr lang="es-419" sz="1600"/>
              <a:t>IETF</a:t>
            </a:r>
          </a:p>
          <a:p>
            <a:pPr lvl="1" rtl="0"/>
            <a:r>
              <a:rPr lang="es-419" sz="1600"/>
              <a:t>ICANN</a:t>
            </a:r>
          </a:p>
          <a:p>
            <a:pPr lvl="1" rtl="0"/>
            <a:r>
              <a:rPr lang="es-419" sz="1600"/>
              <a:t>IAB</a:t>
            </a:r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643" y="798944"/>
            <a:ext cx="4963357" cy="323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7546812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3"/>
          <p:cNvSpPr>
            <a:spLocks noGrp="1" noChangeArrowheads="1"/>
          </p:cNvSpPr>
          <p:nvPr>
            <p:ph type="title"/>
          </p:nvPr>
        </p:nvSpPr>
        <p:spPr>
          <a:xfrm>
            <a:off x="1" y="41394"/>
            <a:ext cx="9144000" cy="612812"/>
          </a:xfrm>
        </p:spPr>
        <p:txBody>
          <a:bodyPr/>
          <a:lstStyle/>
          <a:p>
            <a:pPr rtl="0" eaLnBrk="1" hangingPunct="1"/>
            <a:r>
              <a:rPr lang="es-419"/>
              <a:t>Objetivos del módulo</a:t>
            </a:r>
          </a:p>
        </p:txBody>
      </p:sp>
      <p:sp>
        <p:nvSpPr>
          <p:cNvPr id="6147" name="Rectangle 34"/>
          <p:cNvSpPr>
            <a:spLocks noGrp="1" noChangeArrowheads="1"/>
          </p:cNvSpPr>
          <p:nvPr>
            <p:ph idx="1"/>
          </p:nvPr>
        </p:nvSpPr>
        <p:spPr>
          <a:xfrm>
            <a:off x="99461" y="654206"/>
            <a:ext cx="8731272" cy="827461"/>
          </a:xfrm>
        </p:spPr>
        <p:txBody>
          <a:bodyPr/>
          <a:lstStyle/>
          <a:p>
            <a:pPr marL="0" lvl="0" indent="0" defTabSz="914400" rtl="0" eaLnBrk="0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s-419" sz="1400" b="1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Título del módulo: </a:t>
            </a:r>
            <a:r>
              <a:rPr lang="es-419" sz="140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Redes hoy</a:t>
            </a:r>
          </a:p>
          <a:p>
            <a:pPr marL="0" lvl="0" indent="0" defTabSz="914400" eaLnBrk="0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400" dirty="0">
              <a:solidFill>
                <a:schemeClr val="tx1"/>
              </a:solidFill>
            </a:endParaRPr>
          </a:p>
          <a:p>
            <a:pPr marL="0" lvl="0" indent="0" defTabSz="914400" rtl="0" eaLnBrk="0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s-419" sz="1400" b="1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Objetivo del Módulo</a:t>
            </a:r>
            <a:r>
              <a:rPr lang="es-419" sz="140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: Explicar los avances en las tecnologías modernas.</a:t>
            </a:r>
          </a:p>
          <a:p>
            <a:pPr marL="0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37076305"/>
              </p:ext>
            </p:extLst>
          </p:nvPr>
        </p:nvGraphicFramePr>
        <p:xfrm>
          <a:off x="423333" y="1625600"/>
          <a:ext cx="8263467" cy="29682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17548">
                  <a:extLst>
                    <a:ext uri="{9D8B030D-6E8A-4147-A177-3AD203B41FA5}">
                      <a16:colId xmlns:a16="http://schemas.microsoft.com/office/drawing/2014/main" xmlns="" val="399010295"/>
                    </a:ext>
                  </a:extLst>
                </a:gridCol>
                <a:gridCol w="5345919">
                  <a:extLst>
                    <a:ext uri="{9D8B030D-6E8A-4147-A177-3AD203B41FA5}">
                      <a16:colId xmlns:a16="http://schemas.microsoft.com/office/drawing/2014/main" xmlns="" val="3417728144"/>
                    </a:ext>
                  </a:extLst>
                </a:gridCol>
              </a:tblGrid>
              <a:tr h="224116"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 dirty="0">
                          <a:effectLst/>
                        </a:rPr>
                        <a:t>Título del tema</a:t>
                      </a:r>
                    </a:p>
                  </a:txBody>
                  <a:tcPr marL="60168" marR="60168" marT="0" marB="0"/>
                </a:tc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>
                          <a:effectLst/>
                        </a:rPr>
                        <a:t>Objetivo del tema</a:t>
                      </a:r>
                    </a:p>
                  </a:txBody>
                  <a:tcPr marL="60168" marR="60168" marT="0" marB="0"/>
                </a:tc>
                <a:extLst>
                  <a:ext uri="{0D108BD9-81ED-4DB2-BD59-A6C34878D82A}">
                    <a16:rowId xmlns:a16="http://schemas.microsoft.com/office/drawing/2014/main" xmlns="" val="364302898"/>
                  </a:ext>
                </a:extLst>
              </a:tr>
              <a:tr h="263724"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>
                          <a:effectLst/>
                        </a:rPr>
                        <a:t>Las redes afectan nuestras vidas</a:t>
                      </a:r>
                    </a:p>
                  </a:txBody>
                  <a:tcPr marL="60168" marR="60168" marT="0" marB="0"/>
                </a:tc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>
                          <a:effectLst/>
                        </a:rPr>
                        <a:t>Explicar la forma en que las redes afectan nuestra vida diaria.</a:t>
                      </a:r>
                    </a:p>
                  </a:txBody>
                  <a:tcPr marL="60168" marR="60168" marT="0" marB="0"/>
                </a:tc>
                <a:extLst>
                  <a:ext uri="{0D108BD9-81ED-4DB2-BD59-A6C34878D82A}">
                    <a16:rowId xmlns:a16="http://schemas.microsoft.com/office/drawing/2014/main" xmlns="" val="3530891527"/>
                  </a:ext>
                </a:extLst>
              </a:tr>
              <a:tr h="263724"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>
                          <a:effectLst/>
                        </a:rPr>
                        <a:t>Componentes de la red</a:t>
                      </a:r>
                    </a:p>
                  </a:txBody>
                  <a:tcPr marL="60168" marR="60168" marT="0" marB="0"/>
                </a:tc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>
                          <a:effectLst/>
                        </a:rPr>
                        <a:t>Explicar la forma en que se utilizan los dispositivos host y de red.</a:t>
                      </a:r>
                    </a:p>
                  </a:txBody>
                  <a:tcPr marL="60168" marR="60168" marT="0" marB="0"/>
                </a:tc>
                <a:extLst>
                  <a:ext uri="{0D108BD9-81ED-4DB2-BD59-A6C34878D82A}">
                    <a16:rowId xmlns:a16="http://schemas.microsoft.com/office/drawing/2014/main" xmlns="" val="662892947"/>
                  </a:ext>
                </a:extLst>
              </a:tr>
              <a:tr h="254659"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>
                          <a:effectLst/>
                        </a:rPr>
                        <a:t>Topologías y representaciones de red</a:t>
                      </a:r>
                    </a:p>
                  </a:txBody>
                  <a:tcPr marL="60168" marR="60168" marT="0" marB="0"/>
                </a:tc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>
                          <a:effectLst/>
                        </a:rPr>
                        <a:t>Explicar las representaciones de red y cómo se utilizan en las topologías de red.</a:t>
                      </a:r>
                    </a:p>
                  </a:txBody>
                  <a:tcPr marL="60168" marR="60168" marT="0" marB="0"/>
                </a:tc>
                <a:extLst>
                  <a:ext uri="{0D108BD9-81ED-4DB2-BD59-A6C34878D82A}">
                    <a16:rowId xmlns:a16="http://schemas.microsoft.com/office/drawing/2014/main" xmlns="" val="1283686363"/>
                  </a:ext>
                </a:extLst>
              </a:tr>
              <a:tr h="249911"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>
                          <a:effectLst/>
                        </a:rPr>
                        <a:t>Tipos comunes de redes</a:t>
                      </a:r>
                    </a:p>
                  </a:txBody>
                  <a:tcPr marL="60168" marR="60168" marT="0" marB="0"/>
                </a:tc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>
                          <a:effectLst/>
                        </a:rPr>
                        <a:t>Comparar las características de los tipos comunes de redes.</a:t>
                      </a:r>
                    </a:p>
                  </a:txBody>
                  <a:tcPr marL="60168" marR="60168" marT="0" marB="0"/>
                </a:tc>
                <a:extLst>
                  <a:ext uri="{0D108BD9-81ED-4DB2-BD59-A6C34878D82A}">
                    <a16:rowId xmlns:a16="http://schemas.microsoft.com/office/drawing/2014/main" xmlns="" val="2466644772"/>
                  </a:ext>
                </a:extLst>
              </a:tr>
              <a:tr h="263724"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>
                          <a:effectLst/>
                        </a:rPr>
                        <a:t>Conexiones a Internet</a:t>
                      </a:r>
                    </a:p>
                  </a:txBody>
                  <a:tcPr marL="60168" marR="60168" marT="0" marB="0"/>
                </a:tc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>
                          <a:effectLst/>
                        </a:rPr>
                        <a:t>Explicar la forma en que las LAN y las WAN se interconectan a Internet.</a:t>
                      </a:r>
                    </a:p>
                  </a:txBody>
                  <a:tcPr marL="60168" marR="60168" marT="0" marB="0"/>
                </a:tc>
                <a:extLst>
                  <a:ext uri="{0D108BD9-81ED-4DB2-BD59-A6C34878D82A}">
                    <a16:rowId xmlns:a16="http://schemas.microsoft.com/office/drawing/2014/main" xmlns="" val="2893854660"/>
                  </a:ext>
                </a:extLst>
              </a:tr>
              <a:tr h="287720"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>
                          <a:effectLst/>
                        </a:rPr>
                        <a:t>Redes confiables</a:t>
                      </a:r>
                    </a:p>
                  </a:txBody>
                  <a:tcPr marL="60168" marR="60168" marT="0" marB="0"/>
                </a:tc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>
                          <a:effectLst/>
                        </a:rPr>
                        <a:t>Describir los cuatro requisitos básicos de una red confiable.</a:t>
                      </a:r>
                    </a:p>
                  </a:txBody>
                  <a:tcPr marL="60168" marR="60168" marT="0" marB="0"/>
                </a:tc>
                <a:extLst>
                  <a:ext uri="{0D108BD9-81ED-4DB2-BD59-A6C34878D82A}">
                    <a16:rowId xmlns:a16="http://schemas.microsoft.com/office/drawing/2014/main" xmlns="" val="811040832"/>
                  </a:ext>
                </a:extLst>
              </a:tr>
              <a:tr h="406548"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>
                          <a:effectLst/>
                        </a:rPr>
                        <a:t>Tendencias de red</a:t>
                      </a:r>
                    </a:p>
                  </a:txBody>
                  <a:tcPr marL="60168" marR="60168" marT="0" marB="0"/>
                </a:tc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 dirty="0">
                          <a:effectLst/>
                        </a:rPr>
                        <a:t>Explicar la forma en que las tendencias, como BYOD, la colaboración en línea, la comunicación de video y la computación en la nube, están cambiando el modo en que interactuamos.</a:t>
                      </a:r>
                    </a:p>
                  </a:txBody>
                  <a:tcPr marL="60168" marR="60168" marT="0" marB="0"/>
                </a:tc>
                <a:extLst>
                  <a:ext uri="{0D108BD9-81ED-4DB2-BD59-A6C34878D82A}">
                    <a16:rowId xmlns:a16="http://schemas.microsoft.com/office/drawing/2014/main" xmlns="" val="2031869363"/>
                  </a:ext>
                </a:extLst>
              </a:tr>
              <a:tr h="287720"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>
                          <a:effectLst/>
                        </a:rPr>
                        <a:t>Seguridad de redes:</a:t>
                      </a:r>
                    </a:p>
                  </a:txBody>
                  <a:tcPr marL="60168" marR="60168" marT="0" marB="0"/>
                </a:tc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>
                          <a:effectLst/>
                        </a:rPr>
                        <a:t>Identificar algunas amenazas y soluciones de seguridad básicas para todas las redes.</a:t>
                      </a:r>
                    </a:p>
                  </a:txBody>
                  <a:tcPr marL="60168" marR="60168" marT="0" marB="0"/>
                </a:tc>
                <a:extLst>
                  <a:ext uri="{0D108BD9-81ED-4DB2-BD59-A6C34878D82A}">
                    <a16:rowId xmlns:a16="http://schemas.microsoft.com/office/drawing/2014/main" xmlns="" val="2746633774"/>
                  </a:ext>
                </a:extLst>
              </a:tr>
              <a:tr h="263724"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>
                          <a:effectLst/>
                        </a:rPr>
                        <a:t>El profesional de TI</a:t>
                      </a:r>
                    </a:p>
                  </a:txBody>
                  <a:tcPr marL="60168" marR="60168" marT="0" marB="0"/>
                </a:tc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419" sz="1100">
                          <a:effectLst/>
                        </a:rPr>
                        <a:t>Explicar las oportunidades de empleo en el campo de las redes.</a:t>
                      </a:r>
                    </a:p>
                  </a:txBody>
                  <a:tcPr marL="60168" marR="60168" marT="0" marB="0"/>
                </a:tc>
                <a:extLst>
                  <a:ext uri="{0D108BD9-81ED-4DB2-BD59-A6C34878D82A}">
                    <a16:rowId xmlns:a16="http://schemas.microsoft.com/office/drawing/2014/main" xmlns="" val="1938905636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xmlns="" val="3381894665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0" y="182718"/>
            <a:ext cx="9144000" cy="757551"/>
          </a:xfrm>
        </p:spPr>
        <p:txBody>
          <a:bodyPr/>
          <a:lstStyle/>
          <a:p>
            <a:pPr rtl="0"/>
            <a:r>
              <a:rPr lang="es-419" sz="1600" dirty="0"/>
              <a:t>Tipos comunes de redes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s-419" dirty="0"/>
              <a:t>Intranets y Extranets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648200" y="1109134"/>
            <a:ext cx="4067783" cy="3019294"/>
          </a:xfrm>
        </p:spPr>
        <p:txBody>
          <a:bodyPr/>
          <a:lstStyle/>
          <a:p>
            <a:pPr marL="0" indent="0" rtl="0">
              <a:buNone/>
            </a:pPr>
            <a:r>
              <a:rPr lang="es-419" sz="1600" dirty="0"/>
              <a:t>Una intranet es una colección privada de LAN y WAN internas de una organización que debe ser accesible solo para los miembros de la organización u otros con autorización.</a:t>
            </a:r>
          </a:p>
          <a:p>
            <a:pPr marL="0" indent="0" rtl="0">
              <a:buNone/>
            </a:pPr>
            <a:r>
              <a:rPr lang="es-419" sz="1600" dirty="0"/>
              <a:t>Una organización puede utilizar una red extranet para proporcionar un acceso seguro a su red por parte de personas que trabajan para otra organización y que necesitan tener acceso a sus datos en su red.</a:t>
            </a:r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17" y="1099898"/>
            <a:ext cx="3498221" cy="347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82612065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8231464" cy="1802391"/>
          </a:xfrm>
        </p:spPr>
        <p:txBody>
          <a:bodyPr/>
          <a:lstStyle/>
          <a:p>
            <a:pPr rtl="0"/>
            <a:r>
              <a:rPr lang="es-419" sz="4000">
                <a:solidFill>
                  <a:schemeClr val="accent5">
                    <a:lumMod val="40000"/>
                    <a:lumOff val="60000"/>
                  </a:schemeClr>
                </a:solidFill>
              </a:rPr>
              <a:t>1.5 Conexiones de internet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2920016951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s-419" sz="1600"/>
              <a:t>Conexiones a Internet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s-419"/>
              <a:t>Tecnologías de acceso a Internet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169846" y="500395"/>
            <a:ext cx="3822971" cy="4266338"/>
          </a:xfrm>
        </p:spPr>
        <p:txBody>
          <a:bodyPr/>
          <a:lstStyle/>
          <a:p>
            <a:pPr marL="0" indent="0" rtl="0">
              <a:buNone/>
            </a:pPr>
            <a:r>
              <a:rPr lang="es-419" sz="1400" dirty="0"/>
              <a:t>Hay muchas formas de conectar usuarios y organizaciones a Internet:</a:t>
            </a:r>
          </a:p>
          <a:p>
            <a:pPr lvl="1" rtl="0"/>
            <a:r>
              <a:rPr lang="es-419" dirty="0"/>
              <a:t>Los servicios más utilizados para los usuarios domésticos y las oficinas pequeñas incluyen banda ancha por cable, banda ancha por línea de suscriptor digital (DSL), redes WAN inalámbricas y servicios móviles.</a:t>
            </a:r>
          </a:p>
          <a:p>
            <a:pPr lvl="1" rtl="0"/>
            <a:r>
              <a:rPr lang="es-419" dirty="0"/>
              <a:t>Las organizaciones necesitan conexiones más rápidas para admitir los teléfonos IP, las videoconferencias y el almacenamiento del centro de datos.</a:t>
            </a:r>
          </a:p>
          <a:p>
            <a:pPr lvl="1" rtl="0"/>
            <a:r>
              <a:rPr lang="es-419" dirty="0"/>
              <a:t>Por lo general, los proveedores de servicios (SP) son quienes proporcionan interconexiones de nivel empresarial y pueden incluir DSL empresarial, líneas arrendadas y red Metro Ethernet.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46" y="943684"/>
            <a:ext cx="506730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78408560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 idx="4294967295"/>
          </p:nvPr>
        </p:nvSpPr>
        <p:spPr>
          <a:xfrm>
            <a:off x="0" y="41275"/>
            <a:ext cx="9144000" cy="757238"/>
          </a:xfrm>
        </p:spPr>
        <p:txBody>
          <a:bodyPr/>
          <a:lstStyle/>
          <a:p>
            <a:pPr rtl="0"/>
            <a:r>
              <a:rPr lang="es-419" sz="1600"/>
              <a:t>Conexiones de Internet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s-419"/>
              <a:t>Home and Small Office Conexiones de Internet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584946523"/>
              </p:ext>
            </p:extLst>
          </p:nvPr>
        </p:nvGraphicFramePr>
        <p:xfrm>
          <a:off x="4690378" y="798513"/>
          <a:ext cx="4277319" cy="3715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704">
                  <a:extLst>
                    <a:ext uri="{9D8B030D-6E8A-4147-A177-3AD203B41FA5}">
                      <a16:colId xmlns:a16="http://schemas.microsoft.com/office/drawing/2014/main" xmlns="" val="4198409785"/>
                    </a:ext>
                  </a:extLst>
                </a:gridCol>
                <a:gridCol w="3117615">
                  <a:extLst>
                    <a:ext uri="{9D8B030D-6E8A-4147-A177-3AD203B41FA5}">
                      <a16:colId xmlns:a16="http://schemas.microsoft.com/office/drawing/2014/main" xmlns="" val="3545066263"/>
                    </a:ext>
                  </a:extLst>
                </a:gridCol>
              </a:tblGrid>
              <a:tr h="480706">
                <a:tc>
                  <a:txBody>
                    <a:bodyPr/>
                    <a:lstStyle/>
                    <a:p>
                      <a:pPr rtl="0"/>
                      <a:r>
                        <a:rPr lang="es-419" sz="1200"/>
                        <a:t>Conexión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s-419" sz="120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87048751"/>
                  </a:ext>
                </a:extLst>
              </a:tr>
              <a:tr h="833779">
                <a:tc>
                  <a:txBody>
                    <a:bodyPr/>
                    <a:lstStyle/>
                    <a:p>
                      <a:pPr rtl="0"/>
                      <a:r>
                        <a:rPr lang="es-419" sz="1200"/>
                        <a:t>Cable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200"/>
                        <a:t>Internet de alto ancho de banda, siempre encendido, ofrecido por los proveedores de servicios de televisión por cable.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75962995"/>
                  </a:ext>
                </a:extLst>
              </a:tr>
              <a:tr h="645506">
                <a:tc>
                  <a:txBody>
                    <a:bodyPr/>
                    <a:lstStyle/>
                    <a:p>
                      <a:pPr rtl="0"/>
                      <a:r>
                        <a:rPr lang="es-419" sz="1200"/>
                        <a:t>DSL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200" dirty="0"/>
                        <a:t>Ancho de banda alto, siempre conectado, conexión a Internet que se ejecuta a través de una línea telefónica.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35690024"/>
                  </a:ext>
                </a:extLst>
              </a:tr>
              <a:tr h="575189">
                <a:tc>
                  <a:txBody>
                    <a:bodyPr/>
                    <a:lstStyle/>
                    <a:p>
                      <a:pPr rtl="0"/>
                      <a:r>
                        <a:rPr lang="es-419" sz="1200"/>
                        <a:t>Red celular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200"/>
                        <a:t>utiliza una red de telefonía celular para conectarse a internet.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52465591"/>
                  </a:ext>
                </a:extLst>
              </a:tr>
              <a:tr h="535259">
                <a:tc>
                  <a:txBody>
                    <a:bodyPr/>
                    <a:lstStyle/>
                    <a:p>
                      <a:pPr rtl="0"/>
                      <a:r>
                        <a:rPr lang="es-419" sz="1200"/>
                        <a:t>Satélite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200"/>
                        <a:t>gran beneficio para las zonas rurales sin proveedores de servicios de Internet.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96837403"/>
                  </a:ext>
                </a:extLst>
              </a:tr>
              <a:tr h="645506">
                <a:tc>
                  <a:txBody>
                    <a:bodyPr/>
                    <a:lstStyle/>
                    <a:p>
                      <a:pPr rtl="0"/>
                      <a:r>
                        <a:rPr lang="es-419" sz="1200" dirty="0"/>
                        <a:t>Teléfono de marcación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200" dirty="0"/>
                        <a:t>Una opción económica de bajo ancho de banda que utiliza un módem.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36924885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" y="798512"/>
            <a:ext cx="4684802" cy="305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19242256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8962933" cy="757551"/>
          </a:xfrm>
        </p:spPr>
        <p:txBody>
          <a:bodyPr/>
          <a:lstStyle/>
          <a:p>
            <a:pPr rtl="0"/>
            <a:r>
              <a:rPr lang="es-419" sz="1600"/>
              <a:t>Conexiones de Internet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s-419"/>
              <a:t>Negocios Conexiones de Internet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87549" y="804964"/>
            <a:ext cx="4162333" cy="1461943"/>
          </a:xfrm>
        </p:spPr>
        <p:txBody>
          <a:bodyPr/>
          <a:lstStyle/>
          <a:p>
            <a:pPr marL="0" indent="0" rtl="0">
              <a:buNone/>
            </a:pPr>
            <a:r>
              <a:rPr lang="es-419" sz="1600" dirty="0"/>
              <a:t>Las conexiones empresariales corporativas pueden requerir:</a:t>
            </a:r>
          </a:p>
          <a:p>
            <a:pPr lvl="1" rtl="0"/>
            <a:r>
              <a:rPr lang="es-419" sz="1600" dirty="0"/>
              <a:t>Mayor ancho de banda </a:t>
            </a:r>
          </a:p>
          <a:p>
            <a:pPr lvl="1" rtl="0"/>
            <a:r>
              <a:rPr lang="es-419" sz="1600" dirty="0"/>
              <a:t>Conexiones dedicadas</a:t>
            </a:r>
          </a:p>
          <a:p>
            <a:pPr lvl="1" rtl="0"/>
            <a:r>
              <a:rPr lang="es-419" sz="1600" dirty="0"/>
              <a:t>Servicios gestionados 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81" y="2481050"/>
            <a:ext cx="3968101" cy="2457754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231926614"/>
              </p:ext>
            </p:extLst>
          </p:nvPr>
        </p:nvGraphicFramePr>
        <p:xfrm>
          <a:off x="4690378" y="798514"/>
          <a:ext cx="4277319" cy="402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704">
                  <a:extLst>
                    <a:ext uri="{9D8B030D-6E8A-4147-A177-3AD203B41FA5}">
                      <a16:colId xmlns:a16="http://schemas.microsoft.com/office/drawing/2014/main" xmlns="" val="4198409785"/>
                    </a:ext>
                  </a:extLst>
                </a:gridCol>
                <a:gridCol w="3117615">
                  <a:extLst>
                    <a:ext uri="{9D8B030D-6E8A-4147-A177-3AD203B41FA5}">
                      <a16:colId xmlns:a16="http://schemas.microsoft.com/office/drawing/2014/main" xmlns="" val="3545066263"/>
                    </a:ext>
                  </a:extLst>
                </a:gridCol>
              </a:tblGrid>
              <a:tr h="503117">
                <a:tc>
                  <a:txBody>
                    <a:bodyPr/>
                    <a:lstStyle/>
                    <a:p>
                      <a:pPr rtl="0"/>
                      <a:r>
                        <a:rPr lang="es-419"/>
                        <a:t>Tipo de conexión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s-419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87048751"/>
                  </a:ext>
                </a:extLst>
              </a:tr>
              <a:tr h="1067301">
                <a:tc>
                  <a:txBody>
                    <a:bodyPr/>
                    <a:lstStyle/>
                    <a:p>
                      <a:pPr rtl="0"/>
                      <a:r>
                        <a:rPr lang="es-419"/>
                        <a:t>Línea dedicada arrendada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/>
                        <a:t>Estos son circuitos reservados dentro de la red del proveedor de servicios que conectan oficinas distantes con redes privadas de voz y / o datos.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75962995"/>
                  </a:ext>
                </a:extLst>
              </a:tr>
              <a:tr h="675600">
                <a:tc>
                  <a:txBody>
                    <a:bodyPr/>
                    <a:lstStyle/>
                    <a:p>
                      <a:pPr rtl="0"/>
                      <a:r>
                        <a:rPr lang="es-419"/>
                        <a:t>WAN Ethernet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/>
                        <a:t>Esto extiende la tecnología de acceso LAN a la WAN.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35690024"/>
                  </a:ext>
                </a:extLst>
              </a:tr>
              <a:tr h="872650">
                <a:tc>
                  <a:txBody>
                    <a:bodyPr/>
                    <a:lstStyle/>
                    <a:p>
                      <a:pPr rtl="0"/>
                      <a:r>
                        <a:rPr lang="es-419"/>
                        <a:t>DSL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/>
                        <a:t>Business DSL está disponible en varios formatos, incluidas las líneas de suscriptor digital simétrico (SDSL).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52465591"/>
                  </a:ext>
                </a:extLst>
              </a:tr>
              <a:tr h="675600">
                <a:tc>
                  <a:txBody>
                    <a:bodyPr/>
                    <a:lstStyle/>
                    <a:p>
                      <a:pPr rtl="0"/>
                      <a:r>
                        <a:rPr lang="es-419"/>
                        <a:t>Satélite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/>
                        <a:t>Esto puede proporcionar una conexión cuando una solución cableada no está disponible.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968374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926137725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3871387" cy="757551"/>
          </a:xfrm>
        </p:spPr>
        <p:txBody>
          <a:bodyPr/>
          <a:lstStyle/>
          <a:p>
            <a:pPr rtl="0"/>
            <a:r>
              <a:rPr lang="es-419" sz="1600"/>
              <a:t>Conexiones a Internet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s-419"/>
              <a:t>La red convergente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87549" y="1069128"/>
            <a:ext cx="3871387" cy="2619624"/>
          </a:xfrm>
        </p:spPr>
        <p:txBody>
          <a:bodyPr/>
          <a:lstStyle/>
          <a:p>
            <a:pPr marL="0" indent="0" rtl="0">
              <a:buNone/>
            </a:pPr>
            <a:r>
              <a:rPr lang="es-419" sz="1600"/>
              <a:t>Antes de las redes convergentes, una organización habría sido cableada por separado para el teléfono, el vídeo y los datos. Cada una de estas redes usaría diferentes tecnologías para transportar la señal. </a:t>
            </a:r>
          </a:p>
          <a:p>
            <a:pPr marL="0" indent="0" rtl="0">
              <a:buNone/>
            </a:pPr>
            <a:r>
              <a:rPr lang="es-419" sz="1600"/>
              <a:t>Cada una de estas tecnologías utilizaría un conjunto diferente de reglas y estándares.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936" y="798944"/>
            <a:ext cx="4808118" cy="31599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="" val="3001470487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4858077" cy="757551"/>
          </a:xfrm>
        </p:spPr>
        <p:txBody>
          <a:bodyPr/>
          <a:lstStyle/>
          <a:p>
            <a:pPr rtl="0"/>
            <a:r>
              <a:rPr lang="es-419" sz="1600"/>
              <a:t>Conexiones a Internet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s-419"/>
              <a:t>La red convergente (cont.) 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23066" y="879499"/>
            <a:ext cx="3735870" cy="3082610"/>
          </a:xfrm>
        </p:spPr>
        <p:txBody>
          <a:bodyPr/>
          <a:lstStyle/>
          <a:p>
            <a:pPr marL="0" indent="0" rtl="0">
              <a:buNone/>
            </a:pPr>
            <a:r>
              <a:rPr lang="es-419" sz="1600"/>
              <a:t>Las redes de datos convergentes transportan múltiples servicios en un enlace que incluyen: 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es-419" sz="1600"/>
              <a:t>Datos 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es-419" sz="1600"/>
              <a:t>Voz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es-419" sz="1600"/>
              <a:t>Video</a:t>
            </a:r>
          </a:p>
          <a:p>
            <a:pPr marL="0" indent="0" rtl="0">
              <a:buNone/>
            </a:pPr>
            <a:r>
              <a:rPr lang="es-419" sz="1600"/>
              <a:t>Las redes convergentes pueden entregar datos, voz y video a través de la misma infraestructura de red. La infraestructura de la red utiliza el mismo conjunto de reglas y normas.</a:t>
            </a:r>
          </a:p>
          <a:p>
            <a:pPr marL="0" indent="0">
              <a:buNone/>
            </a:pPr>
            <a:endParaRPr lang="en-CA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936" y="876009"/>
            <a:ext cx="4977527" cy="30861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="" val="2360324304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8231464" cy="1802391"/>
          </a:xfrm>
        </p:spPr>
        <p:txBody>
          <a:bodyPr/>
          <a:lstStyle/>
          <a:p>
            <a:pPr rtl="0"/>
            <a:r>
              <a:rPr lang="es-419" sz="4000">
                <a:solidFill>
                  <a:schemeClr val="accent5">
                    <a:lumMod val="40000"/>
                    <a:lumOff val="60000"/>
                  </a:schemeClr>
                </a:solidFill>
              </a:rPr>
              <a:t>1.6 Redes confiables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4122653524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9144000" cy="757551"/>
          </a:xfrm>
        </p:spPr>
        <p:txBody>
          <a:bodyPr/>
          <a:lstStyle/>
          <a:p>
            <a:pPr rtl="0"/>
            <a:r>
              <a:rPr lang="es-419" sz="1600"/>
              <a:t>Red confiable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s-419"/>
              <a:t>Arquitectura de red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883285" y="414868"/>
            <a:ext cx="4192621" cy="4075490"/>
          </a:xfrm>
        </p:spPr>
        <p:txBody>
          <a:bodyPr/>
          <a:lstStyle/>
          <a:p>
            <a:endParaRPr lang="en-CA" altLang="en-US" dirty="0"/>
          </a:p>
          <a:p>
            <a:pPr marL="0" indent="0" rtl="0">
              <a:buNone/>
            </a:pPr>
            <a:r>
              <a:rPr lang="es-419" sz="1600"/>
              <a:t>La arquitectura de red se refiere a las tecnologías que admiten la infraestructura que mueve los datos a través de la red.</a:t>
            </a:r>
          </a:p>
          <a:p>
            <a:pPr marL="0" indent="0" rtl="0">
              <a:buNone/>
            </a:pPr>
            <a:r>
              <a:rPr lang="es-419" sz="1600"/>
              <a:t>Existen cuatro características básicas que las arquitecturas subyacentes deben abordar para cumplir con las expectativas del usuario: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es-419" sz="1600"/>
              <a:t>Tolerancia a fallas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es-419" sz="1600"/>
              <a:t>Escalabilidad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es-419" sz="1600"/>
              <a:t>Calidad de servicio (QoS)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es-419" sz="1600"/>
              <a:t>Seguridad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25" y="824344"/>
            <a:ext cx="3772426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38450805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8875300" cy="657417"/>
          </a:xfrm>
        </p:spPr>
        <p:txBody>
          <a:bodyPr/>
          <a:lstStyle/>
          <a:p>
            <a:pPr rtl="0"/>
            <a:r>
              <a:rPr lang="es-419" sz="1600"/>
              <a:t>Red confiable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s-419"/>
              <a:t>Tolerancia de fallas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02765" y="698810"/>
            <a:ext cx="4174502" cy="4013508"/>
          </a:xfrm>
        </p:spPr>
        <p:txBody>
          <a:bodyPr/>
          <a:lstStyle/>
          <a:p>
            <a:pPr marL="0" indent="0" rtl="0">
              <a:buNone/>
            </a:pPr>
            <a:r>
              <a:rPr lang="es-419" sz="1600"/>
              <a:t>Una red con tolerancia a fallas disminuye el impacto de una falla al limitar la cantidad de dispositivos afectados. Para la tolerancia a fallas, se necesitan varias rutas.</a:t>
            </a:r>
          </a:p>
          <a:p>
            <a:pPr marL="0" indent="0" rtl="0">
              <a:buNone/>
            </a:pPr>
            <a:r>
              <a:rPr lang="es-419" sz="1600"/>
              <a:t>Las redes confiables proporcionan redundancia al implementar una red de paquetes conmutados: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es-419" sz="1600"/>
              <a:t>La conmutación por paquetes divide el tráfico en paquetes que se enrutan a través de una red. 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es-419" sz="1600"/>
              <a:t>En teoría, cada paquete puede tomar una ruta diferente hacia el destino.</a:t>
            </a:r>
          </a:p>
          <a:p>
            <a:pPr marL="0" indent="0" rtl="0">
              <a:buNone/>
            </a:pPr>
            <a:r>
              <a:rPr lang="es-419" sz="1600"/>
              <a:t>Esto no es posible con las redes conmutadas por circuitos que establecen circuitos dedicados.</a:t>
            </a:r>
          </a:p>
          <a:p>
            <a:endParaRPr lang="en-CA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804" y="755961"/>
            <a:ext cx="4769261" cy="307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6290719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pPr rtl="0"/>
            <a:r>
              <a:rPr lang="es-419">
                <a:solidFill>
                  <a:schemeClr val="accent5">
                    <a:lumMod val="40000"/>
                    <a:lumOff val="60000"/>
                  </a:schemeClr>
                </a:solidFill>
              </a:rPr>
              <a:t>1.1 Las redes afectan nuestras vidas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673099643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9144000" cy="757551"/>
          </a:xfrm>
        </p:spPr>
        <p:txBody>
          <a:bodyPr/>
          <a:lstStyle/>
          <a:p>
            <a:pPr rtl="0"/>
            <a:r>
              <a:rPr lang="es-419" sz="1600"/>
              <a:t>Red confiable 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s-419"/>
              <a:t>Escalabilidad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432086" y="784034"/>
            <a:ext cx="3529770" cy="3384643"/>
          </a:xfrm>
        </p:spPr>
        <p:txBody>
          <a:bodyPr/>
          <a:lstStyle/>
          <a:p>
            <a:endParaRPr lang="en-CA" altLang="en-US" sz="1800" dirty="0"/>
          </a:p>
          <a:p>
            <a:pPr marL="0" indent="0" rtl="0">
              <a:buNone/>
            </a:pPr>
            <a:r>
              <a:rPr lang="es-419" sz="1800"/>
              <a:t>Una red escalable puede expandirse fácil y rápidamente para admitir nuevos usuarios y nuevas aplicaciones sin afectar el rendimiento de los servicios de los usuarios actuales.</a:t>
            </a:r>
          </a:p>
          <a:p>
            <a:pPr marL="0" indent="0" rtl="0">
              <a:buNone/>
            </a:pPr>
            <a:r>
              <a:rPr lang="es-419" sz="1800"/>
              <a:t>Los diseñadores de redes siguen normas y protocolos aceptados para hacer que las redes sean escalables.</a:t>
            </a:r>
          </a:p>
          <a:p>
            <a:endParaRPr lang="en-CA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50" y="984157"/>
            <a:ext cx="5234470" cy="363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2306789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9056451" cy="757551"/>
          </a:xfrm>
        </p:spPr>
        <p:txBody>
          <a:bodyPr/>
          <a:lstStyle/>
          <a:p>
            <a:pPr rtl="0"/>
            <a:r>
              <a:rPr lang="es-419" sz="1600"/>
              <a:t>Red confiable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s-419"/>
              <a:t>Calidad de servicio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87549" y="798944"/>
            <a:ext cx="3809042" cy="4147129"/>
          </a:xfrm>
        </p:spPr>
        <p:txBody>
          <a:bodyPr/>
          <a:lstStyle/>
          <a:p>
            <a:pPr marL="0" indent="0" rtl="0">
              <a:buNone/>
            </a:pPr>
            <a:r>
              <a:rPr lang="es-419"/>
              <a:t>Las transmisiones de voz y vídeo en vivo requieren mayores expectativas para los servicios que se proporcionan. </a:t>
            </a:r>
          </a:p>
          <a:p>
            <a:pPr marL="0" indent="0" rtl="0">
              <a:buNone/>
            </a:pPr>
            <a:r>
              <a:rPr lang="es-419"/>
              <a:t>¿Alguna vez miró un vídeo en vivo con interrupciones y pausas constantes? Esto sucede cuando existe una mayor demanda de ancho de banda que la que hay disponible y la QoS no está configurada.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s-419"/>
              <a:t>La calidad de servicio (QoS) es el principal mecanismo que se utiliza para garantizar la entrega confiable de contenido a todos los usuarios. 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s-419"/>
              <a:t>Con la implementación de una política de QoS, el router puede administrar más fácilmente el flujo del tráfico de voz y de datos.</a:t>
            </a:r>
          </a:p>
          <a:p>
            <a:pPr>
              <a:buFont typeface="Wingdings" panose="05000000000000000000" pitchFamily="2" charset="2"/>
              <a:buChar char="Ø"/>
            </a:pPr>
            <a:endParaRPr lang="en-CA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591" y="798944"/>
            <a:ext cx="5106266" cy="390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82582864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5234470" cy="757551"/>
          </a:xfrm>
        </p:spPr>
        <p:txBody>
          <a:bodyPr/>
          <a:lstStyle/>
          <a:p>
            <a:pPr rtl="0"/>
            <a:r>
              <a:rPr lang="es-419" sz="1600"/>
              <a:t>Red confiable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s-419"/>
              <a:t>Seguridad de la red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164667" y="132511"/>
            <a:ext cx="3687122" cy="4595354"/>
          </a:xfrm>
        </p:spPr>
        <p:txBody>
          <a:bodyPr/>
          <a:lstStyle/>
          <a:p>
            <a:pPr marL="0" indent="0" rtl="0">
              <a:buNone/>
            </a:pPr>
            <a:r>
              <a:rPr lang="es-419" dirty="0"/>
              <a:t>Existen dos tipos principales de seguridad de la red que se deben abordar:  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es-419" sz="1500" dirty="0"/>
              <a:t>Seguridad de la infraestructura de la red</a:t>
            </a:r>
          </a:p>
          <a:p>
            <a:pPr lvl="2" rtl="0">
              <a:buFont typeface="Arial" panose="020B0604020202020204" pitchFamily="34" charset="0"/>
              <a:buChar char="•"/>
            </a:pPr>
            <a:r>
              <a:rPr lang="es-419" sz="1400" dirty="0"/>
              <a:t>Seguridad física de los dispositivos de red</a:t>
            </a:r>
          </a:p>
          <a:p>
            <a:pPr lvl="2" rtl="0">
              <a:buFont typeface="Arial" panose="020B0604020202020204" pitchFamily="34" charset="0"/>
              <a:buChar char="•"/>
            </a:pPr>
            <a:r>
              <a:rPr lang="es-419" sz="1400" dirty="0"/>
              <a:t>Prevenir el acceso no autorizado a los dispositivos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es-419" sz="1500" dirty="0"/>
              <a:t>Seguridad de la información</a:t>
            </a:r>
          </a:p>
          <a:p>
            <a:pPr lvl="2" rtl="0">
              <a:buFont typeface="Arial" panose="020B0604020202020204" pitchFamily="34" charset="0"/>
              <a:buChar char="•"/>
            </a:pPr>
            <a:r>
              <a:rPr lang="es-419" sz="1400" dirty="0"/>
              <a:t>Protección de la información o de los datos transmitidos a través de la red</a:t>
            </a:r>
          </a:p>
          <a:p>
            <a:pPr marL="0" indent="0" rtl="0">
              <a:buNone/>
            </a:pPr>
            <a:r>
              <a:rPr lang="es-419" dirty="0"/>
              <a:t>Tres objetivos de seguridad de la red:</a:t>
            </a:r>
          </a:p>
          <a:p>
            <a:pPr lvl="1" rtl="0"/>
            <a:r>
              <a:rPr lang="es-419" dirty="0"/>
              <a:t>Confidencialidad: solo los destinatarios deseados pueden leer los datos</a:t>
            </a:r>
          </a:p>
          <a:p>
            <a:pPr lvl="1" rtl="0"/>
            <a:r>
              <a:rPr lang="es-419" dirty="0"/>
              <a:t>Integridad: garantía de que los datos no se alteraron durante la transmisión</a:t>
            </a:r>
          </a:p>
          <a:p>
            <a:pPr lvl="1" rtl="0"/>
            <a:r>
              <a:rPr lang="es-419" dirty="0"/>
              <a:t>Disponibilidad: garantía del acceso confiable y oportuno a los datos por parte de los usuarios autorizados</a:t>
            </a:r>
          </a:p>
          <a:p>
            <a:endParaRPr lang="en-CA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9" y="988631"/>
            <a:ext cx="4975518" cy="364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98346635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8231464" cy="1802391"/>
          </a:xfrm>
        </p:spPr>
        <p:txBody>
          <a:bodyPr/>
          <a:lstStyle/>
          <a:p>
            <a:pPr rtl="0"/>
            <a:r>
              <a:rPr lang="es-419" sz="4000">
                <a:solidFill>
                  <a:schemeClr val="accent5">
                    <a:lumMod val="40000"/>
                    <a:lumOff val="60000"/>
                  </a:schemeClr>
                </a:solidFill>
              </a:rPr>
              <a:t>1.7 Tendencias de red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4015053183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9144000" cy="757551"/>
          </a:xfrm>
        </p:spPr>
        <p:txBody>
          <a:bodyPr/>
          <a:lstStyle/>
          <a:p>
            <a:pPr rtl="0"/>
            <a:r>
              <a:rPr lang="es-419" sz="1600"/>
              <a:t>Tendencias de red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s-419"/>
              <a:t>Tendencias recientes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322019" y="555812"/>
            <a:ext cx="3529770" cy="3810000"/>
          </a:xfrm>
        </p:spPr>
        <p:txBody>
          <a:bodyPr/>
          <a:lstStyle/>
          <a:p>
            <a:endParaRPr lang="en-CA" altLang="en-US" dirty="0"/>
          </a:p>
          <a:p>
            <a:pPr marL="0" indent="0" rtl="0">
              <a:buNone/>
            </a:pPr>
            <a:r>
              <a:rPr lang="es-419"/>
              <a:t>La función de la red se debe ajustar y transformar continuamente para poder mantenerse al día con las nuevas tecnologías y los nuevos dispositivos para usuarios finales, ya que se lanzan al mercado de manera constante. </a:t>
            </a:r>
          </a:p>
          <a:p>
            <a:pPr marL="0" indent="0" rtl="0">
              <a:buNone/>
            </a:pPr>
            <a:r>
              <a:rPr lang="es-419"/>
              <a:t>Muchas nuevas tendencias de red que afectarán a organizaciones y consumidores: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es-419"/>
              <a:t>Traiga su propio dispositivo (BYOD)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es-419"/>
              <a:t>Colaboración en línea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es-419"/>
              <a:t>Comunicaciones de video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es-419"/>
              <a:t>Computación en la nube</a:t>
            </a:r>
          </a:p>
          <a:p>
            <a:endParaRPr lang="en-CA" altLang="en-US" dirty="0"/>
          </a:p>
          <a:p>
            <a:endParaRPr lang="en-CA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9" y="798944"/>
            <a:ext cx="517207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87437588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5234470" cy="757551"/>
          </a:xfrm>
        </p:spPr>
        <p:txBody>
          <a:bodyPr/>
          <a:lstStyle/>
          <a:p>
            <a:pPr rtl="0"/>
            <a:r>
              <a:rPr lang="es-419" sz="1600"/>
              <a:t>Tendencias de red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s-419"/>
              <a:t>Trae tu propio dispositivo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322019" y="274320"/>
            <a:ext cx="3529770" cy="4315609"/>
          </a:xfrm>
        </p:spPr>
        <p:txBody>
          <a:bodyPr/>
          <a:lstStyle/>
          <a:p>
            <a:pPr marL="0" indent="0" rtl="0">
              <a:buNone/>
            </a:pPr>
            <a:r>
              <a:rPr lang="es-419"/>
              <a:t>Trae tu propio dispositivo (BYOD) permite a los usuarios usar sus propios dispositivos, dándoles más oportunidades y una mayor flexibilidad. </a:t>
            </a:r>
          </a:p>
          <a:p>
            <a:pPr marL="0" indent="0" rtl="0">
              <a:buNone/>
            </a:pPr>
            <a:r>
              <a:rPr lang="es-419"/>
              <a:t>BYOD permite a los usuarios finales tener la libertad de utilizar herramientas personales para comunicarse y acceder a información mediante los siguientes dispositivos:</a:t>
            </a:r>
          </a:p>
          <a:p>
            <a:pPr lvl="1" rtl="0"/>
            <a:r>
              <a:rPr lang="es-419"/>
              <a:t>Computadoras portátiles</a:t>
            </a:r>
          </a:p>
          <a:p>
            <a:pPr lvl="1" rtl="0"/>
            <a:r>
              <a:rPr lang="es-419"/>
              <a:t>Netbooks</a:t>
            </a:r>
          </a:p>
          <a:p>
            <a:pPr lvl="1" rtl="0"/>
            <a:r>
              <a:rPr lang="es-419"/>
              <a:t>Tablets</a:t>
            </a:r>
          </a:p>
          <a:p>
            <a:pPr lvl="1" rtl="0"/>
            <a:r>
              <a:rPr lang="es-419"/>
              <a:t>Smartphones</a:t>
            </a:r>
          </a:p>
          <a:p>
            <a:pPr lvl="1" rtl="0"/>
            <a:r>
              <a:rPr lang="es-419"/>
              <a:t>Lectores de libros electrónicos</a:t>
            </a:r>
          </a:p>
          <a:p>
            <a:pPr marL="0" indent="0" rtl="0">
              <a:buNone/>
            </a:pPr>
            <a:r>
              <a:rPr lang="es-419"/>
              <a:t>BYOD significa que se puede usar cualquier dispositivo, de cualquier persona, en cualquier lugar.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94" y="894229"/>
            <a:ext cx="511492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05950304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4617313" cy="757551"/>
          </a:xfrm>
        </p:spPr>
        <p:txBody>
          <a:bodyPr/>
          <a:lstStyle/>
          <a:p>
            <a:pPr rtl="0"/>
            <a:r>
              <a:rPr lang="es-419" sz="1600"/>
              <a:t>Tendencias de red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s-419"/>
              <a:t>Colaboración en línea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357877" y="684643"/>
            <a:ext cx="3529770" cy="4259497"/>
          </a:xfrm>
        </p:spPr>
        <p:txBody>
          <a:bodyPr/>
          <a:lstStyle/>
          <a:p>
            <a:pPr rtl="0"/>
            <a:r>
              <a:rPr lang="es-419" sz="1400" dirty="0"/>
              <a:t>Colaborar y trabajar con otros a través de la red en proyectos conjuntos.</a:t>
            </a:r>
          </a:p>
          <a:p>
            <a:pPr rtl="0"/>
            <a:r>
              <a:rPr lang="es-419" sz="1400" dirty="0"/>
              <a:t>Las herramientas de colaboración, incluido Cisco WebEx (que se muestra en la figura), brindan a los usuarios una forma de conectarse e interactuar instantáneamente.</a:t>
            </a:r>
          </a:p>
          <a:p>
            <a:pPr rtl="0"/>
            <a:r>
              <a:rPr lang="es-419" sz="1400" dirty="0"/>
              <a:t>La colaboración es una prioridad muy alta para las empresas y en la educación.</a:t>
            </a:r>
          </a:p>
          <a:p>
            <a:pPr rtl="0"/>
            <a:r>
              <a:rPr lang="es-419" sz="1400" dirty="0"/>
              <a:t>Cisco Webex Teams es una herramienta de colaboración multifuncional.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es-419" dirty="0"/>
              <a:t>Vnviar mensajes instantáneos 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es-419" dirty="0"/>
              <a:t>Publicar imágenes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es-419" dirty="0"/>
              <a:t>Publicar vídeos y enlaces</a:t>
            </a:r>
          </a:p>
          <a:p>
            <a:endParaRPr lang="en-CA" alt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22" y="1202201"/>
            <a:ext cx="4835762" cy="271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76195484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9056451" cy="757551"/>
          </a:xfrm>
        </p:spPr>
        <p:txBody>
          <a:bodyPr/>
          <a:lstStyle/>
          <a:p>
            <a:pPr rtl="0"/>
            <a:r>
              <a:rPr lang="es-419" sz="1600"/>
              <a:t>Tendencias de red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s-419"/>
              <a:t>Comunicación por video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313268" y="802758"/>
            <a:ext cx="7929584" cy="2482309"/>
          </a:xfrm>
        </p:spPr>
        <p:txBody>
          <a:bodyPr/>
          <a:lstStyle/>
          <a:p>
            <a:pPr rtl="0">
              <a:buFont typeface="Arial" panose="020B0604020202020204" pitchFamily="34" charset="0"/>
              <a:buChar char="•"/>
            </a:pPr>
            <a:r>
              <a:rPr lang="es-419" sz="1800"/>
              <a:t>Las videollamadas se realizan a cualquier persona, independientemente de dónde se encuentren.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s-419" sz="1800"/>
              <a:t>La videoconferencia es una herramienta poderosa para comunicarse con otros.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s-419" sz="1800"/>
              <a:t>El vídeo se está convirtiendo en un requisito crítico para una colaboración eficaz.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s-419" sz="1800"/>
              <a:t>Los poderes de Cisco TelePresence son una forma de trabajar donde todos, en todas partes</a:t>
            </a:r>
            <a:r>
              <a:rPr lang="es-419"/>
              <a:t>. </a:t>
            </a:r>
            <a:r>
              <a:rPr lang="es-419" sz="1800"/>
              <a:t> </a:t>
            </a:r>
          </a:p>
          <a:p>
            <a:pPr marL="0" indent="0">
              <a:buNone/>
            </a:pP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xmlns="" val="2197293219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5082966" cy="990238"/>
          </a:xfrm>
        </p:spPr>
        <p:txBody>
          <a:bodyPr/>
          <a:lstStyle/>
          <a:p>
            <a:pPr rtl="0"/>
            <a:r>
              <a:rPr lang="es-419" sz="1600"/>
              <a:t>Tendencias de red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s-419"/>
              <a:t>Computación en la nube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87549" y="1031631"/>
            <a:ext cx="8861997" cy="3224328"/>
          </a:xfrm>
        </p:spPr>
        <p:txBody>
          <a:bodyPr/>
          <a:lstStyle/>
          <a:p>
            <a:pPr marL="0" indent="0" rtl="0">
              <a:buNone/>
            </a:pPr>
            <a:r>
              <a:rPr lang="es-419" dirty="0"/>
              <a:t>La computación en la nube nos permite almacenar archivos personales o respaldar nuestros datos en servidores a través de Internet. </a:t>
            </a:r>
          </a:p>
          <a:p>
            <a:pPr lvl="1" rtl="0"/>
            <a:r>
              <a:rPr lang="es-419" dirty="0"/>
              <a:t>También se puede acceder a las aplicaciones mediante la nube.</a:t>
            </a:r>
          </a:p>
          <a:p>
            <a:pPr lvl="1" rtl="0"/>
            <a:r>
              <a:rPr lang="es-419" dirty="0"/>
              <a:t>Permite a las empresas entregar a cualquier dispositivo en cualquier parte del mundo.</a:t>
            </a:r>
          </a:p>
          <a:p>
            <a:pPr marL="0" indent="0">
              <a:buNone/>
            </a:pPr>
            <a:endParaRPr lang="en-CA" altLang="en-US" dirty="0"/>
          </a:p>
          <a:p>
            <a:pPr marL="0" indent="0" rtl="0">
              <a:buNone/>
            </a:pPr>
            <a:r>
              <a:rPr lang="es-419" dirty="0"/>
              <a:t>La computación en la nube es posible gracias a los centros de datos. </a:t>
            </a:r>
          </a:p>
          <a:p>
            <a:pPr lvl="1" rtl="0"/>
            <a:r>
              <a:rPr lang="es-419" dirty="0"/>
              <a:t>Las empresas más pequeñas que no pueden costear sus propios centros de datos, arriendan servicios de servidores y almacenamiento de organizaciones con centro de datos más grandes en la nube.</a:t>
            </a:r>
          </a:p>
          <a:p>
            <a:pPr marL="0" indent="0">
              <a:buNone/>
            </a:pP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xmlns="" val="741150266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4753023" cy="1032033"/>
          </a:xfrm>
        </p:spPr>
        <p:txBody>
          <a:bodyPr/>
          <a:lstStyle/>
          <a:p>
            <a:pPr rtl="0"/>
            <a:r>
              <a:rPr lang="es-419" sz="1600"/>
              <a:t>Tendencias de red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s-419"/>
              <a:t>Computación en la nube (Cont.)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52400" y="1073425"/>
            <a:ext cx="8850813" cy="3616339"/>
          </a:xfrm>
        </p:spPr>
        <p:txBody>
          <a:bodyPr/>
          <a:lstStyle/>
          <a:p>
            <a:pPr marL="0" indent="0" rtl="0">
              <a:buNone/>
            </a:pPr>
            <a:r>
              <a:rPr lang="es-419" sz="1400" dirty="0"/>
              <a:t>Cuatro tipos de nubes: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es-419" dirty="0"/>
              <a:t>Nubes públicas</a:t>
            </a:r>
          </a:p>
          <a:p>
            <a:pPr lvl="2" rtl="0">
              <a:buFont typeface="Arial" panose="020B0604020202020204" pitchFamily="34" charset="0"/>
              <a:buChar char="•"/>
            </a:pPr>
            <a:r>
              <a:rPr lang="es-419" sz="1400" dirty="0"/>
              <a:t>Disponible para el público en general a través de un modelo de pago por uso o de forma gratuita.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es-419" dirty="0"/>
              <a:t>Nubes privadas</a:t>
            </a:r>
          </a:p>
          <a:p>
            <a:pPr lvl="2" rtl="0">
              <a:buFont typeface="Arial" panose="020B0604020202020204" pitchFamily="34" charset="0"/>
              <a:buChar char="•"/>
            </a:pPr>
            <a:r>
              <a:rPr lang="es-419" sz="1400" dirty="0"/>
              <a:t>Destinado a una organización o entidad específica como el gobierno.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es-419" dirty="0"/>
              <a:t>Nubes híbridas</a:t>
            </a:r>
          </a:p>
          <a:p>
            <a:pPr lvl="2" rtl="0">
              <a:buFont typeface="Arial" panose="020B0604020202020204" pitchFamily="34" charset="0"/>
              <a:buChar char="•"/>
            </a:pPr>
            <a:r>
              <a:rPr lang="es-419" sz="1400" dirty="0"/>
              <a:t>Están compuestas por dos o más tipos de nubes; por ejemplo, mitad personalizada y mitad pública. </a:t>
            </a:r>
          </a:p>
          <a:p>
            <a:pPr lvl="2" rtl="0">
              <a:buFont typeface="Arial" panose="020B0604020202020204" pitchFamily="34" charset="0"/>
              <a:buChar char="•"/>
            </a:pPr>
            <a:r>
              <a:rPr lang="es-419" sz="1400" dirty="0"/>
              <a:t>Cada parte sigue siendo un objeto distinto, pero ambas están conectadas con la misma arquitectura.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es-419" dirty="0"/>
              <a:t>Nubes personalizadas</a:t>
            </a:r>
          </a:p>
          <a:p>
            <a:pPr lvl="2" rtl="0">
              <a:buFont typeface="Arial" panose="020B0604020202020204" pitchFamily="34" charset="0"/>
              <a:buChar char="•"/>
            </a:pPr>
            <a:r>
              <a:rPr lang="es-419" sz="1400" dirty="0"/>
              <a:t>Creado para satisfacer las necesidades de una industria específica, como la atención médica o los medios de comunicación. </a:t>
            </a:r>
          </a:p>
          <a:p>
            <a:pPr lvl="2" rtl="0">
              <a:buFont typeface="Arial" panose="020B0604020202020204" pitchFamily="34" charset="0"/>
              <a:buChar char="•"/>
            </a:pPr>
            <a:r>
              <a:rPr lang="es-419" sz="1400" dirty="0"/>
              <a:t>Puede ser privado o público.</a:t>
            </a:r>
          </a:p>
        </p:txBody>
      </p:sp>
    </p:spTree>
    <p:extLst>
      <p:ext uri="{BB962C8B-B14F-4D97-AF65-F5344CB8AC3E}">
        <p14:creationId xmlns:p14="http://schemas.microsoft.com/office/powerpoint/2010/main" xmlns="" val="202046604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5" y="798944"/>
            <a:ext cx="8853286" cy="147012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rtl="0">
              <a:buNone/>
            </a:pPr>
            <a:r>
              <a:rPr lang="es-419" sz="1800" dirty="0"/>
              <a:t>La comunicación es casi tan importante para nosotros como el aire, el agua, los alimentos y un lugar para vivir. En el mundo actual, estamos conectados como nunca antes gracias al uso de redes.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xmlns="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rtl="0"/>
            <a:r>
              <a:rPr lang="es-419" sz="1600"/>
              <a:t>Redes Hoy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s-419"/>
              <a:t>Redes Conéctenos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2342478232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9144000" cy="757551"/>
          </a:xfrm>
        </p:spPr>
        <p:txBody>
          <a:bodyPr/>
          <a:lstStyle/>
          <a:p>
            <a:pPr rtl="0"/>
            <a:r>
              <a:rPr lang="es-419" sz="1600"/>
              <a:t>Tendencias de red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s-419"/>
              <a:t>Tendencias tecnológicas en el hogar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986866" y="798944"/>
            <a:ext cx="3720351" cy="3240267"/>
          </a:xfrm>
        </p:spPr>
        <p:txBody>
          <a:bodyPr/>
          <a:lstStyle/>
          <a:p>
            <a:pPr lvl="1" rtl="0">
              <a:buFont typeface="Arial" panose="020B0604020202020204" pitchFamily="34" charset="0"/>
              <a:buChar char="•"/>
            </a:pPr>
            <a:r>
              <a:rPr lang="es-419" dirty="0"/>
              <a:t>La tecnología del hogar inteligente es una tendencia en alza que permite que la tecnología se integre a los dispositivos que se utilizan a diario, lo que permite que se interconecten con otros dispositivos.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es-419" dirty="0"/>
              <a:t>Los hornos podrían reconocer cuándo cocinar una comida para usted mediante la comunicación con su calendario para saber la hora en la que tiene programado regresar a casa.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es-419" dirty="0"/>
              <a:t>La tecnología de hogar inteligente se está desarrollando actualmente para todas las habitaciones dentro de una casa.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9" y="798945"/>
            <a:ext cx="4796178" cy="385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55330622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9144000" cy="757551"/>
          </a:xfrm>
        </p:spPr>
        <p:txBody>
          <a:bodyPr/>
          <a:lstStyle/>
          <a:p>
            <a:pPr rtl="0"/>
            <a:r>
              <a:rPr lang="es-419" sz="1600"/>
              <a:t>Tendencias de red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s-419"/>
              <a:t>Redes de línea eléctrica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442012" y="130779"/>
            <a:ext cx="3307538" cy="4213777"/>
          </a:xfrm>
        </p:spPr>
        <p:txBody>
          <a:bodyPr/>
          <a:lstStyle/>
          <a:p>
            <a:pPr lvl="1" rtl="0"/>
            <a:r>
              <a:rPr lang="es-419" dirty="0"/>
              <a:t>Las redes por línea eléctrica pueden permitir que los dispositivos se conecten a una red LAN donde los cables de la red de datos o las comunicaciones inalámbricas no son una opción viable.</a:t>
            </a:r>
          </a:p>
          <a:p>
            <a:pPr lvl="1" rtl="0"/>
            <a:r>
              <a:rPr lang="es-419" dirty="0"/>
              <a:t>Con un adaptador estándar de línea eléctrica, los dispositivos pueden conectarse a la red LAN donde haya un tomacorriente mediante el envío de datos en determinadas frecuencias.</a:t>
            </a:r>
          </a:p>
          <a:p>
            <a:pPr lvl="1" rtl="0"/>
            <a:r>
              <a:rPr lang="es-419" dirty="0"/>
              <a:t>La red Powerline es especialmente útil cuando los puntos de acceso inalámbrico no pueden llegar a todos los dispositivos en el hogar.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9" y="798944"/>
            <a:ext cx="5354463" cy="284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23060623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4875536" cy="757551"/>
          </a:xfrm>
        </p:spPr>
        <p:txBody>
          <a:bodyPr/>
          <a:lstStyle/>
          <a:p>
            <a:pPr rtl="0"/>
            <a:r>
              <a:rPr lang="es-419" sz="1600"/>
              <a:t>Tendencias de red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s-419"/>
              <a:t>Banda ancha inalámbrica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227352" y="798944"/>
            <a:ext cx="3673429" cy="3528980"/>
          </a:xfrm>
        </p:spPr>
        <p:txBody>
          <a:bodyPr/>
          <a:lstStyle/>
          <a:p>
            <a:pPr marL="142875" lvl="1" indent="0" rtl="0">
              <a:buNone/>
            </a:pPr>
            <a:r>
              <a:rPr lang="es-419" sz="1200" dirty="0"/>
              <a:t>Además de DSL y cable, la conexión inalámbrica es otra opción utilizada para conectar hogares y pequeñas empresas a Internet. </a:t>
            </a:r>
          </a:p>
          <a:p>
            <a:pPr lvl="2" rtl="0">
              <a:buFont typeface="Arial" panose="020B0604020202020204" pitchFamily="34" charset="0"/>
              <a:buChar char="•"/>
            </a:pPr>
            <a:r>
              <a:rPr lang="es-419" dirty="0"/>
              <a:t>El proveedor de servicios de Internet inalámbrico (WISP), que se encuentra con mayor frecuencia en entornos rurales, es un ISP que conecta a los suscriptores a zonas activas o puntos de acceso designados. </a:t>
            </a:r>
          </a:p>
          <a:p>
            <a:pPr lvl="2" rtl="0">
              <a:buFont typeface="Arial" panose="020B0604020202020204" pitchFamily="34" charset="0"/>
              <a:buChar char="•"/>
            </a:pPr>
            <a:r>
              <a:rPr lang="es-419" dirty="0"/>
              <a:t>La banda ancha inalámbrica es otra solución para el hogar y las pequeñas empresas.</a:t>
            </a:r>
          </a:p>
          <a:p>
            <a:pPr lvl="3" rtl="0">
              <a:buFont typeface="Arial" panose="020B0604020202020204" pitchFamily="34" charset="0"/>
              <a:buChar char="•"/>
            </a:pPr>
            <a:r>
              <a:rPr lang="es-419" sz="1200" dirty="0"/>
              <a:t>Utiliza la misma tecnología de red celular que utiliza un Smartphone.</a:t>
            </a:r>
          </a:p>
          <a:p>
            <a:pPr lvl="3" rtl="0">
              <a:buFont typeface="Arial" panose="020B0604020202020204" pitchFamily="34" charset="0"/>
              <a:buChar char="•"/>
            </a:pPr>
            <a:r>
              <a:rPr lang="es-419" sz="1200" dirty="0"/>
              <a:t>Se instala una antena fuera del hogar, que proporciona conectividad inalámbrica o por cable a los dispositivos en el hogar.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85" y="798944"/>
            <a:ext cx="476250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66611454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8231464" cy="1802391"/>
          </a:xfrm>
        </p:spPr>
        <p:txBody>
          <a:bodyPr/>
          <a:lstStyle/>
          <a:p>
            <a:pPr rtl="0"/>
            <a:r>
              <a:rPr lang="es-419" sz="4000">
                <a:solidFill>
                  <a:schemeClr val="accent5">
                    <a:lumMod val="40000"/>
                    <a:lumOff val="60000"/>
                  </a:schemeClr>
                </a:solidFill>
              </a:rPr>
              <a:t>1.8 Seguridad de la red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2299959220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5123043" cy="757551"/>
          </a:xfrm>
        </p:spPr>
        <p:txBody>
          <a:bodyPr/>
          <a:lstStyle/>
          <a:p>
            <a:pPr rtl="0"/>
            <a:r>
              <a:rPr lang="es-419" sz="1600" dirty="0"/>
              <a:t>Seguridad de la red</a:t>
            </a:r>
            <a:br>
              <a:rPr lang="es-419" sz="1600" dirty="0"/>
            </a:br>
            <a:r>
              <a:rPr lang="es-419" dirty="0"/>
              <a:t>Amenazas de seguridad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286792" y="361277"/>
            <a:ext cx="3673429" cy="3811173"/>
          </a:xfrm>
        </p:spPr>
        <p:txBody>
          <a:bodyPr/>
          <a:lstStyle/>
          <a:p>
            <a:pPr lvl="1" rtl="0"/>
            <a:r>
              <a:rPr lang="es-419" sz="1600" dirty="0"/>
              <a:t>La seguridad de la red es una parte fundamental de la red sin importar su tamaño.</a:t>
            </a:r>
          </a:p>
          <a:p>
            <a:pPr lvl="1" rtl="0"/>
            <a:r>
              <a:rPr lang="es-419" sz="1600" dirty="0"/>
              <a:t>La seguridad de la red que se implementa debe tener en cuenta el entorno y proteger los datos, pero, a su vez, debe permitir la calidad de servicio que se espera de la red.</a:t>
            </a:r>
          </a:p>
          <a:p>
            <a:pPr lvl="1" rtl="0"/>
            <a:r>
              <a:rPr lang="es-419" sz="1600" dirty="0"/>
              <a:t>La protección de la red incluye muchos protocolos, tecnologías, dispositivos, herramientas y técnicas para proteger los datos y mitigar amenazas.</a:t>
            </a:r>
          </a:p>
          <a:p>
            <a:pPr lvl="1" rtl="0"/>
            <a:r>
              <a:rPr lang="es-419" sz="1600" dirty="0"/>
              <a:t>Los vectores de amenazas pueden ser externos o internos.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63" y="1322721"/>
            <a:ext cx="4864429" cy="298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33560089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5123043" cy="757551"/>
          </a:xfrm>
        </p:spPr>
        <p:txBody>
          <a:bodyPr/>
          <a:lstStyle/>
          <a:p>
            <a:pPr rtl="0"/>
            <a:r>
              <a:rPr lang="es-419" sz="1600" dirty="0"/>
              <a:t>Seguridad de la red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s-419" dirty="0"/>
              <a:t>Amenazas de seguridad (Cont.)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210592" y="277856"/>
            <a:ext cx="3673429" cy="4344944"/>
          </a:xfrm>
        </p:spPr>
        <p:txBody>
          <a:bodyPr/>
          <a:lstStyle/>
          <a:p>
            <a:pPr marL="142875" lvl="1" indent="0" rtl="0">
              <a:buNone/>
            </a:pPr>
            <a:r>
              <a:rPr lang="es-419" dirty="0"/>
              <a:t>Amenazas externas:</a:t>
            </a:r>
          </a:p>
          <a:p>
            <a:pPr lvl="2" rtl="0"/>
            <a:r>
              <a:rPr lang="es-419" sz="1400" dirty="0"/>
              <a:t>Virus, gusanos y caballos de Troya</a:t>
            </a:r>
          </a:p>
          <a:p>
            <a:pPr lvl="2" rtl="0"/>
            <a:r>
              <a:rPr lang="es-419" sz="1400" dirty="0"/>
              <a:t>Spyware y adware</a:t>
            </a:r>
          </a:p>
          <a:p>
            <a:pPr lvl="2" rtl="0"/>
            <a:r>
              <a:rPr lang="es-419" sz="1400" dirty="0"/>
              <a:t>Ataques de día cero</a:t>
            </a:r>
          </a:p>
          <a:p>
            <a:pPr lvl="2" rtl="0"/>
            <a:r>
              <a:rPr lang="es-419" sz="1400" dirty="0"/>
              <a:t>Ataques de actores de amenazas</a:t>
            </a:r>
          </a:p>
          <a:p>
            <a:pPr lvl="2" rtl="0"/>
            <a:r>
              <a:rPr lang="es-419" sz="1400" dirty="0"/>
              <a:t>Ataques por denegación de servicio</a:t>
            </a:r>
          </a:p>
          <a:p>
            <a:pPr lvl="2" rtl="0"/>
            <a:r>
              <a:rPr lang="es-419" sz="1400" dirty="0"/>
              <a:t>Intercepción y robo de datos</a:t>
            </a:r>
          </a:p>
          <a:p>
            <a:pPr lvl="2" rtl="0"/>
            <a:r>
              <a:rPr lang="es-419" sz="1400" dirty="0"/>
              <a:t>Robo de identidad</a:t>
            </a:r>
          </a:p>
          <a:p>
            <a:pPr lvl="1"/>
            <a:endParaRPr lang="en-CA" altLang="en-US" dirty="0"/>
          </a:p>
          <a:p>
            <a:pPr marL="142875" lvl="1" indent="0" rtl="0">
              <a:buNone/>
            </a:pPr>
            <a:r>
              <a:rPr lang="es-419" dirty="0"/>
              <a:t>Amenazas internas:</a:t>
            </a:r>
          </a:p>
          <a:p>
            <a:pPr lvl="2" rtl="0"/>
            <a:r>
              <a:rPr lang="es-419" sz="1400" dirty="0"/>
              <a:t>dispositivos perdidos o robados</a:t>
            </a:r>
          </a:p>
          <a:p>
            <a:pPr lvl="2" rtl="0"/>
            <a:r>
              <a:rPr lang="es-419" sz="1400" dirty="0"/>
              <a:t>uso indebido accidental por parte de los empleados</a:t>
            </a:r>
          </a:p>
          <a:p>
            <a:pPr lvl="2" rtl="0"/>
            <a:r>
              <a:rPr lang="es-419" sz="1400" dirty="0"/>
              <a:t>empleados malintencionados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63" y="1322721"/>
            <a:ext cx="4864429" cy="298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1638414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4261426" cy="757551"/>
          </a:xfrm>
        </p:spPr>
        <p:txBody>
          <a:bodyPr/>
          <a:lstStyle/>
          <a:p>
            <a:pPr rtl="0"/>
            <a:r>
              <a:rPr lang="es-419" sz="1600" dirty="0"/>
              <a:t>Seguridad de la red</a:t>
            </a:r>
            <a:br>
              <a:rPr lang="es-419" sz="1600" dirty="0"/>
            </a:br>
            <a:r>
              <a:rPr lang="es-419" dirty="0"/>
              <a:t>Soluciones de seguridad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572000" y="917690"/>
            <a:ext cx="4410247" cy="3114446"/>
          </a:xfrm>
        </p:spPr>
        <p:txBody>
          <a:bodyPr/>
          <a:lstStyle/>
          <a:p>
            <a:pPr marL="0" indent="0" rtl="0">
              <a:buNone/>
            </a:pPr>
            <a:r>
              <a:rPr lang="es-419" sz="1600"/>
              <a:t>La seguridad debe implementarse en varias capas y debe utilizarse más de una solución de seguridad.</a:t>
            </a:r>
          </a:p>
          <a:p>
            <a:pPr marL="0" indent="0" rtl="0">
              <a:buNone/>
            </a:pPr>
            <a:r>
              <a:rPr lang="es-419" sz="1600"/>
              <a:t>Componentes de seguridad de la red para la red de oficinas en el hogar o de pequeñas oficinas:</a:t>
            </a:r>
          </a:p>
          <a:p>
            <a:pPr lvl="2" rtl="0"/>
            <a:r>
              <a:rPr lang="es-419" sz="1600"/>
              <a:t>Se debe instalar un software antivirus y antispyware en los terminales.</a:t>
            </a:r>
          </a:p>
          <a:p>
            <a:pPr lvl="2" rtl="0"/>
            <a:r>
              <a:rPr lang="es-419" sz="1600"/>
              <a:t>El filtrado de firewall se utiliza para bloquear accesos no autorizados a la red.</a:t>
            </a:r>
          </a:p>
          <a:p>
            <a:pPr marL="142875" lvl="1" indent="0">
              <a:buNone/>
            </a:pPr>
            <a:endParaRPr lang="en-CA" altLang="en-US" sz="1600" dirty="0"/>
          </a:p>
          <a:p>
            <a:pPr marL="261937" lvl="2" indent="0">
              <a:buNone/>
            </a:pPr>
            <a:endParaRPr lang="en-CA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8" y="880746"/>
            <a:ext cx="4261427" cy="351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35378583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5505177" cy="757551"/>
          </a:xfrm>
        </p:spPr>
        <p:txBody>
          <a:bodyPr/>
          <a:lstStyle/>
          <a:p>
            <a:pPr rtl="0"/>
            <a:r>
              <a:rPr lang="es-419" sz="1600" dirty="0"/>
              <a:t>Seguridad de la red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s-419" dirty="0"/>
              <a:t>Soluciones de seguridad (Cont.)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311537" y="1032933"/>
            <a:ext cx="4744914" cy="3166997"/>
          </a:xfrm>
        </p:spPr>
        <p:txBody>
          <a:bodyPr/>
          <a:lstStyle/>
          <a:p>
            <a:pPr marL="142875" lvl="1" indent="0" rtl="0">
              <a:buNone/>
            </a:pPr>
            <a:r>
              <a:rPr lang="es-419" sz="1600" dirty="0"/>
              <a:t>Las redes más grandes tienen requisitos de seguridad adicionales:</a:t>
            </a:r>
          </a:p>
          <a:p>
            <a:pPr lvl="2" rtl="0"/>
            <a:r>
              <a:rPr lang="es-419" sz="1600" dirty="0"/>
              <a:t>Sistema de firewall dedicado</a:t>
            </a:r>
          </a:p>
          <a:p>
            <a:pPr lvl="2" rtl="0"/>
            <a:r>
              <a:rPr lang="es-419" sz="1600" dirty="0"/>
              <a:t>Listas de control de acceso (ACL) </a:t>
            </a:r>
          </a:p>
          <a:p>
            <a:pPr lvl="2" rtl="0"/>
            <a:r>
              <a:rPr lang="es-419" sz="1600" dirty="0"/>
              <a:t>Sistemas de prevención de intrusiones (IPS)</a:t>
            </a:r>
          </a:p>
          <a:p>
            <a:pPr lvl="2"/>
            <a:r>
              <a:rPr lang="es-419" sz="1600" dirty="0"/>
              <a:t>Redes privadas virtuales (VPN)</a:t>
            </a:r>
          </a:p>
          <a:p>
            <a:pPr marL="142875" lvl="1" indent="0" rtl="0">
              <a:buNone/>
            </a:pPr>
            <a:r>
              <a:rPr lang="es-419" sz="1600" dirty="0"/>
              <a:t>El estudio de la seguridad de la red comienza con una comprensión clara de la infraestructura subyacente de conmutación y enrutamiento.</a:t>
            </a:r>
          </a:p>
          <a:p>
            <a:pPr marL="261937" lvl="2" indent="0">
              <a:buNone/>
            </a:pPr>
            <a:endParaRPr lang="en-CA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9" y="943570"/>
            <a:ext cx="4223989" cy="348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64547440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8231464" cy="1802391"/>
          </a:xfrm>
        </p:spPr>
        <p:txBody>
          <a:bodyPr/>
          <a:lstStyle/>
          <a:p>
            <a:pPr rtl="0"/>
            <a:r>
              <a:rPr lang="es-419" sz="4000">
                <a:solidFill>
                  <a:schemeClr val="accent5">
                    <a:lumMod val="40000"/>
                    <a:lumOff val="60000"/>
                  </a:schemeClr>
                </a:solidFill>
              </a:rPr>
              <a:t>1.9 El profesional de TI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2033095686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5371956" cy="965772"/>
          </a:xfrm>
        </p:spPr>
        <p:txBody>
          <a:bodyPr/>
          <a:lstStyle/>
          <a:p>
            <a:pPr rtl="0"/>
            <a:r>
              <a:rPr lang="es-419" sz="1600"/>
              <a:t>El profesional de TI 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s-419"/>
              <a:t>CCNA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459505" y="366990"/>
            <a:ext cx="3684495" cy="4272700"/>
          </a:xfrm>
        </p:spPr>
        <p:txBody>
          <a:bodyPr/>
          <a:lstStyle/>
          <a:p>
            <a:pPr marL="142875" lvl="1" indent="0" rtl="0">
              <a:buNone/>
            </a:pPr>
            <a:r>
              <a:rPr lang="es-419"/>
              <a:t>La certificación Cisco Certified Network Associate (CCNA): </a:t>
            </a:r>
          </a:p>
          <a:p>
            <a:pPr lvl="2" rtl="0">
              <a:buFont typeface="Arial" panose="020B0604020202020204" pitchFamily="34" charset="0"/>
              <a:buChar char="•"/>
            </a:pPr>
            <a:r>
              <a:rPr lang="es-419"/>
              <a:t>demuestra que usted tiene un conocimiento de las tecnologías fundamentales </a:t>
            </a:r>
          </a:p>
          <a:p>
            <a:pPr lvl="2" rtl="0">
              <a:buFont typeface="Arial" panose="020B0604020202020204" pitchFamily="34" charset="0"/>
              <a:buChar char="•"/>
            </a:pPr>
            <a:r>
              <a:rPr lang="es-419"/>
              <a:t>le asegura mantenerse relevante con las habilidades necesarias para la adopción de tecnologías de próxima generación.</a:t>
            </a:r>
          </a:p>
          <a:p>
            <a:pPr marL="142875" lvl="1" indent="0" rtl="0">
              <a:buNone/>
            </a:pPr>
            <a:r>
              <a:rPr lang="es-419"/>
              <a:t>El nuevo enfoque del CCNA:</a:t>
            </a:r>
          </a:p>
          <a:p>
            <a:pPr lvl="2" rtl="0">
              <a:buFont typeface="Arial" panose="020B0604020202020204" pitchFamily="34" charset="0"/>
              <a:buChar char="•"/>
            </a:pPr>
            <a:r>
              <a:rPr lang="es-419"/>
              <a:t>Temas de seguridad y fundamentos de IP</a:t>
            </a:r>
          </a:p>
          <a:p>
            <a:pPr lvl="2" rtl="0">
              <a:buFont typeface="Arial" panose="020B0604020202020204" pitchFamily="34" charset="0"/>
              <a:buChar char="•"/>
            </a:pPr>
            <a:r>
              <a:rPr lang="es-419"/>
              <a:t>Inalámbrica, virtualización, automatización y programabilidad de red. </a:t>
            </a:r>
          </a:p>
          <a:p>
            <a:pPr marL="142875" lvl="1" indent="0" rtl="0">
              <a:buNone/>
            </a:pPr>
            <a:r>
              <a:rPr lang="es-419"/>
              <a:t>Nuevas certificaciones de DevNet en los niveles asociado, especialista y profesional para validar sus habilidades de desarrollo de software.</a:t>
            </a:r>
          </a:p>
          <a:p>
            <a:pPr marL="142875" lvl="1" indent="0" rtl="0">
              <a:buNone/>
            </a:pPr>
            <a:r>
              <a:rPr lang="es-419"/>
              <a:t>La certificación especializada valida sus habilidades de acuerdo con su rol laboral y sus intereses.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49" y="1277993"/>
            <a:ext cx="5371956" cy="24506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="" val="65026522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s-419" sz="1600" dirty="0"/>
              <a:t>Redes hoy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s-419" altLang="en-US" dirty="0"/>
              <a:t>S</a:t>
            </a:r>
            <a:r>
              <a:rPr lang="es-419" dirty="0"/>
              <a:t>in límites</a:t>
            </a: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24609" y="905949"/>
            <a:ext cx="8853286" cy="1166043"/>
          </a:xfrm>
        </p:spPr>
        <p:txBody>
          <a:bodyPr/>
          <a:lstStyle/>
          <a:p>
            <a:pPr rtl="0">
              <a:buFont typeface="Arial" panose="020B0604020202020204" pitchFamily="34" charset="0"/>
              <a:buChar char="•"/>
            </a:pPr>
            <a:r>
              <a:rPr lang="es-419"/>
              <a:t>Mundo sin fronteras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s-419"/>
              <a:t>Comunidades globales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s-419"/>
              <a:t>Red humana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033" y="2167140"/>
            <a:ext cx="622935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29212767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4556169" cy="926016"/>
          </a:xfrm>
        </p:spPr>
        <p:txBody>
          <a:bodyPr/>
          <a:lstStyle/>
          <a:p>
            <a:pPr rtl="0"/>
            <a:r>
              <a:rPr lang="es-419" sz="1600"/>
              <a:t>Los profesionales de TI 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s-419"/>
              <a:t>Puestos de Trabajo de Redes 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773596" y="1238214"/>
            <a:ext cx="4043083" cy="2626311"/>
          </a:xfrm>
        </p:spPr>
        <p:txBody>
          <a:bodyPr/>
          <a:lstStyle/>
          <a:p>
            <a:pPr marL="0" indent="0" rtl="0">
              <a:buNone/>
            </a:pPr>
            <a:r>
              <a:rPr lang="es-419"/>
              <a:t>En </a:t>
            </a:r>
            <a:r>
              <a:rPr lang="es-419">
                <a:hlinkClick r:id="rId3"/>
              </a:rPr>
              <a:t>www.netacad.com</a:t>
            </a:r>
            <a:r>
              <a:rPr lang="es-419"/>
              <a:t> puede hacer clic en el menú Carreras y, a continuación, seleccionar Oportunidades de empleo. </a:t>
            </a:r>
          </a:p>
          <a:p>
            <a:pPr lvl="1" rtl="0"/>
            <a:r>
              <a:rPr lang="es-419" sz="1600"/>
              <a:t>Encuentre oportunidades de empleo utilizando el Talent Bridge Matching Engine.</a:t>
            </a:r>
          </a:p>
          <a:p>
            <a:pPr lvl="1" rtl="0"/>
            <a:r>
              <a:rPr lang="es-419" sz="1600"/>
              <a:t>Busque trabajos con Cisco, socios y distribuidores de Cisco que buscan alumnos y ex alumnos de Cisco Networking Academy.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14" y="1238214"/>
            <a:ext cx="4643037" cy="293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23481346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xmlns="" val="419082827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pPr rtl="0"/>
            <a:r>
              <a:rPr lang="es-419">
                <a:solidFill>
                  <a:schemeClr val="accent5">
                    <a:lumMod val="40000"/>
                    <a:lumOff val="60000"/>
                  </a:schemeClr>
                </a:solidFill>
              </a:rPr>
              <a:t>1.2 Componentes de red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175833744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s-419" sz="1600"/>
              <a:t>Componentes de Red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s-419" sz="1600"/>
              <a:t> </a:t>
            </a:r>
            <a:r>
              <a:rPr lang="es-419"/>
              <a:t>Roles de Host</a:t>
            </a: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4" y="798945"/>
            <a:ext cx="3488136" cy="4153199"/>
          </a:xfrm>
        </p:spPr>
        <p:txBody>
          <a:bodyPr/>
          <a:lstStyle/>
          <a:p>
            <a:pPr marL="0" indent="0" rtl="0">
              <a:buNone/>
            </a:pPr>
            <a:r>
              <a:rPr lang="es-419" sz="1400" dirty="0"/>
              <a:t>Cada computadora en una red se llama host o dispositivo final.</a:t>
            </a:r>
          </a:p>
          <a:p>
            <a:pPr marL="0" indent="0" rtl="0">
              <a:buNone/>
            </a:pPr>
            <a:r>
              <a:rPr lang="es-419" sz="1400" dirty="0"/>
              <a:t>Los servidores son computadoras que proporcionan información a dispositivos finales: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es-419" dirty="0"/>
              <a:t>Servidores de correo electrónico.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es-419" dirty="0"/>
              <a:t>Servidores web.</a:t>
            </a:r>
          </a:p>
          <a:p>
            <a:pPr lvl="1" rtl="0">
              <a:buFont typeface="Arial" panose="020B0604020202020204" pitchFamily="34" charset="0"/>
              <a:buChar char="•"/>
            </a:pPr>
            <a:r>
              <a:rPr lang="es-419" dirty="0"/>
              <a:t>Servidores de archivos.</a:t>
            </a:r>
          </a:p>
          <a:p>
            <a:pPr marL="0" indent="0" rtl="0">
              <a:buNone/>
            </a:pPr>
            <a:r>
              <a:rPr lang="es-419" sz="1400" dirty="0"/>
              <a:t>Los clientes son equipos que envían solicitudes a los servidores para recuperar información: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419" dirty="0"/>
              <a:t>Página web desde un servidor web.</a:t>
            </a:r>
          </a:p>
          <a:p>
            <a:pPr lvl="1"/>
            <a:r>
              <a:rPr lang="es-419" dirty="0"/>
              <a:t>Correo electrónico desde un servidor de correo electrónico.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97044134"/>
              </p:ext>
            </p:extLst>
          </p:nvPr>
        </p:nvGraphicFramePr>
        <p:xfrm>
          <a:off x="3699933" y="1782889"/>
          <a:ext cx="5300003" cy="2734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1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578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27016">
                <a:tc>
                  <a:txBody>
                    <a:bodyPr/>
                    <a:lstStyle/>
                    <a:p>
                      <a:pPr rtl="0"/>
                      <a:r>
                        <a:rPr lang="es-419" sz="1200"/>
                        <a:t>Tipo de servidor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s-419" sz="120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27016">
                <a:tc>
                  <a:txBody>
                    <a:bodyPr/>
                    <a:lstStyle/>
                    <a:p>
                      <a:pPr rtl="0"/>
                      <a:r>
                        <a:rPr lang="es-419" sz="1200"/>
                        <a:t>Correo electrónico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s-419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 servidor de correo electrónico ejecuta un software de servidor de correo electrónico. </a:t>
                      </a:r>
                    </a:p>
                    <a:p>
                      <a:pPr rtl="0"/>
                      <a:r>
                        <a:rPr lang="es-419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Los clientes utilizan software</a:t>
                      </a:r>
                      <a:r>
                        <a:rPr lang="es-419" sz="12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419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cliente para acceder al correo electrónico.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44023">
                <a:tc>
                  <a:txBody>
                    <a:bodyPr/>
                    <a:lstStyle/>
                    <a:p>
                      <a:pPr rtl="0"/>
                      <a:r>
                        <a:rPr lang="es-419" sz="1200"/>
                        <a:t>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s-419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 servidor web ejecuta software de servidor web. </a:t>
                      </a:r>
                    </a:p>
                    <a:p>
                      <a:pPr rtl="0"/>
                      <a:r>
                        <a:rPr lang="es-419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Los clientes utilizan el software del navegador para acceder a las páginas web.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9777">
                <a:tc>
                  <a:txBody>
                    <a:bodyPr/>
                    <a:lstStyle/>
                    <a:p>
                      <a:pPr rtl="0"/>
                      <a:r>
                        <a:rPr lang="es-419" sz="1200"/>
                        <a:t>Archivo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s-419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 servidor de archivos almacena archivos corporativos y de usuario.</a:t>
                      </a:r>
                    </a:p>
                    <a:p>
                      <a:pPr rtl="0"/>
                      <a:r>
                        <a:rPr lang="es-419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Los dispositivos cliente acceden a estos archivos.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279" y="539446"/>
            <a:ext cx="4680156" cy="10626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="" val="49223303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41394"/>
            <a:ext cx="9144000" cy="709974"/>
          </a:xfrm>
        </p:spPr>
        <p:txBody>
          <a:bodyPr/>
          <a:lstStyle/>
          <a:p>
            <a:pPr rtl="0"/>
            <a:r>
              <a:rPr lang="es-419" sz="1600" dirty="0"/>
              <a:t>Componentes de red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s-419" dirty="0"/>
              <a:t>Punto a Punto</a:t>
            </a: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29888" y="728063"/>
            <a:ext cx="8853286" cy="803372"/>
          </a:xfrm>
        </p:spPr>
        <p:txBody>
          <a:bodyPr/>
          <a:lstStyle/>
          <a:p>
            <a:pPr marL="0" indent="0">
              <a:buNone/>
            </a:pPr>
            <a:r>
              <a:rPr lang="es-419" sz="1600" dirty="0"/>
              <a:t>Es posible que un dispositivo sea un cliente y un servidor en una red Punto a Punto. </a:t>
            </a:r>
            <a:r>
              <a:rPr lang="es-419" dirty="0"/>
              <a:t>Este tipo de diseño de red solo se recomienda para redes muy pequeñas. </a:t>
            </a:r>
          </a:p>
          <a:p>
            <a:pPr marL="0" indent="0" rtl="0">
              <a:buNone/>
            </a:pPr>
            <a:r>
              <a:rPr lang="es-419" dirty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394" y="1537290"/>
            <a:ext cx="4222946" cy="1099334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639888975"/>
              </p:ext>
            </p:extLst>
          </p:nvPr>
        </p:nvGraphicFramePr>
        <p:xfrm>
          <a:off x="129888" y="2743199"/>
          <a:ext cx="8853286" cy="1902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7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815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6705">
                <a:tc>
                  <a:txBody>
                    <a:bodyPr/>
                    <a:lstStyle/>
                    <a:p>
                      <a:pPr rtl="0"/>
                      <a:r>
                        <a:rPr lang="es-419" dirty="0"/>
                        <a:t>Ventajas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s-419"/>
                        <a:t>Desventajas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977">
                <a:tc>
                  <a:txBody>
                    <a:bodyPr/>
                    <a:lstStyle/>
                    <a:p>
                      <a:pPr algn="l" rtl="0">
                        <a:buFont typeface="Arial"/>
                        <a:buNone/>
                      </a:pPr>
                      <a:r>
                        <a:rPr lang="es-419" b="0" i="0">
                          <a:solidFill>
                            <a:srgbClr val="58585B"/>
                          </a:solidFill>
                          <a:effectLst/>
                          <a:latin typeface="CiscoSans"/>
                        </a:rPr>
                        <a:t>Fácil de configurar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s-419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 administración no está centralizada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6705">
                <a:tc>
                  <a:txBody>
                    <a:bodyPr/>
                    <a:lstStyle/>
                    <a:p>
                      <a:pPr algn="l" rtl="0">
                        <a:buFont typeface="Arial"/>
                        <a:buNone/>
                      </a:pPr>
                      <a:r>
                        <a:rPr lang="es-419" b="0" i="0">
                          <a:solidFill>
                            <a:srgbClr val="58585B"/>
                          </a:solidFill>
                          <a:effectLst/>
                          <a:latin typeface="CiscoSans"/>
                        </a:rPr>
                        <a:t>Menos complejo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s-419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son tan seguras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0398">
                <a:tc>
                  <a:txBody>
                    <a:bodyPr/>
                    <a:lstStyle/>
                    <a:p>
                      <a:pPr algn="l" rtl="0">
                        <a:buFont typeface="Arial"/>
                        <a:buNone/>
                      </a:pPr>
                      <a:r>
                        <a:rPr lang="es-419" b="0" i="0" dirty="0">
                          <a:solidFill>
                            <a:srgbClr val="58585B"/>
                          </a:solidFill>
                          <a:effectLst/>
                          <a:latin typeface="CiscoSans"/>
                        </a:rPr>
                        <a:t>Reduce los costos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s-419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son escalables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70398">
                <a:tc>
                  <a:txBody>
                    <a:bodyPr/>
                    <a:lstStyle/>
                    <a:p>
                      <a:pPr algn="l" rtl="0">
                        <a:buFont typeface="Arial"/>
                        <a:buNone/>
                      </a:pPr>
                      <a:r>
                        <a:rPr lang="es-419" b="0" i="0" dirty="0">
                          <a:solidFill>
                            <a:srgbClr val="58585B"/>
                          </a:solidFill>
                          <a:effectLst/>
                          <a:latin typeface="CiscoSans"/>
                        </a:rPr>
                        <a:t>Se utiliza para tareas simples: transferir archivos y compartir impresoras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s-419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Rendimiento</a:t>
                      </a:r>
                      <a:r>
                        <a:rPr lang="es-419" sz="14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419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más lento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xmlns="" val="433941454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419" sz="1400" dirty="0"/>
              <a:t>Componentes de red</a:t>
            </a:r>
            <a:r>
              <a:rPr lang="es-419" dirty="0"/>
              <a:t/>
            </a:r>
            <a:br>
              <a:rPr lang="es-419" dirty="0"/>
            </a:br>
            <a:r>
              <a:rPr lang="es-419" dirty="0"/>
              <a:t>Dispositivos finales</a:t>
            </a:r>
            <a:endParaRPr lang="es-419" sz="1600" dirty="0"/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5"/>
            <a:ext cx="8853286" cy="845557"/>
          </a:xfrm>
        </p:spPr>
        <p:txBody>
          <a:bodyPr/>
          <a:lstStyle/>
          <a:p>
            <a:pPr marL="0" lvl="1" indent="0" rtl="0">
              <a:spcBef>
                <a:spcPts val="600"/>
              </a:spcBef>
              <a:spcAft>
                <a:spcPts val="600"/>
              </a:spcAft>
              <a:buSzPct val="90000"/>
              <a:buNone/>
            </a:pPr>
            <a:r>
              <a:rPr lang="es-419" sz="1500"/>
              <a:t>Un terminal es el punto donde un mensaje se origina o se recibe. Los datos se originan con un dispositivo final, fluyen por la red y llegan a un dispositivo final.</a:t>
            </a:r>
          </a:p>
          <a:p>
            <a:pPr marL="169863" lvl="1" indent="-169863"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§"/>
            </a:pPr>
            <a:endParaRPr lang="en-US" altLang="en-US" sz="1500" dirty="0"/>
          </a:p>
          <a:p>
            <a:endParaRPr lang="en-US" altLang="en-US" dirty="0"/>
          </a:p>
          <a:p>
            <a:pPr marL="0" indent="0" rtl="0">
              <a:buNone/>
            </a:pPr>
            <a:r>
              <a:rPr lang="es-419"/>
              <a:t>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92779" y="1644502"/>
            <a:ext cx="5437865" cy="2926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="" val="1608030450"/>
      </p:ext>
    </p:extLst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71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17454</TotalTime>
  <Words>4033</Words>
  <Application>Microsoft Macintosh PowerPoint</Application>
  <PresentationFormat>Presentación en pantalla (16:9)</PresentationFormat>
  <Paragraphs>561</Paragraphs>
  <Slides>51</Slides>
  <Notes>50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51</vt:i4>
      </vt:variant>
    </vt:vector>
  </HeadingPairs>
  <TitlesOfParts>
    <vt:vector size="52" baseType="lpstr">
      <vt:lpstr>Default Theme</vt:lpstr>
      <vt:lpstr>Módulo 1: Redes hoy</vt:lpstr>
      <vt:lpstr>Objetivos del módulo</vt:lpstr>
      <vt:lpstr>1.1 Las redes afectan nuestras vidas</vt:lpstr>
      <vt:lpstr>Diapositiva 4</vt:lpstr>
      <vt:lpstr>Redes hoy Sin límites</vt:lpstr>
      <vt:lpstr>1.2 Componentes de red</vt:lpstr>
      <vt:lpstr>Componentes de Red  Roles de Host</vt:lpstr>
      <vt:lpstr>Componentes de red Punto a Punto</vt:lpstr>
      <vt:lpstr>Componentes de red Dispositivos finales</vt:lpstr>
      <vt:lpstr>Componentes de red Dispositivos de red intermedios</vt:lpstr>
      <vt:lpstr>Componentes de red Medios de red</vt:lpstr>
      <vt:lpstr>1.3 Representaciones de red y topologías</vt:lpstr>
      <vt:lpstr>Representaciones de red y topologías Representaciones de red</vt:lpstr>
      <vt:lpstr>Representaciones de red y topologías Diagramas de topología</vt:lpstr>
      <vt:lpstr>1.4 Tipos comunes de redes</vt:lpstr>
      <vt:lpstr>Tipos comunes de redes Redes de muchos tamaños</vt:lpstr>
      <vt:lpstr>Tipos comunes de redes LANs y WANs</vt:lpstr>
      <vt:lpstr>Tipos comunes de redes  LAN y WAN (continuación) </vt:lpstr>
      <vt:lpstr>Tipos comunes de redes Internet</vt:lpstr>
      <vt:lpstr>Tipos comunes de redes Intranets y Extranets</vt:lpstr>
      <vt:lpstr>1.5 Conexiones de internet</vt:lpstr>
      <vt:lpstr>Conexiones a Internet Tecnologías de acceso a Internet</vt:lpstr>
      <vt:lpstr>Conexiones de Internet Home and Small Office Conexiones de Internet</vt:lpstr>
      <vt:lpstr>Conexiones de Internet Negocios Conexiones de Internet</vt:lpstr>
      <vt:lpstr>Conexiones a Internet La red convergente</vt:lpstr>
      <vt:lpstr>Conexiones a Internet La red convergente (cont.) </vt:lpstr>
      <vt:lpstr>1.6 Redes confiables</vt:lpstr>
      <vt:lpstr>Red confiable Arquitectura de red</vt:lpstr>
      <vt:lpstr>Red confiable Tolerancia de fallas</vt:lpstr>
      <vt:lpstr>Red confiable  Escalabilidad</vt:lpstr>
      <vt:lpstr>Red confiable Calidad de servicio</vt:lpstr>
      <vt:lpstr>Red confiable Seguridad de la red</vt:lpstr>
      <vt:lpstr>1.7 Tendencias de red</vt:lpstr>
      <vt:lpstr>Tendencias de red Tendencias recientes</vt:lpstr>
      <vt:lpstr>Tendencias de red Trae tu propio dispositivo</vt:lpstr>
      <vt:lpstr>Tendencias de red Colaboración en línea</vt:lpstr>
      <vt:lpstr>Tendencias de red Comunicación por video</vt:lpstr>
      <vt:lpstr>Tendencias de red Computación en la nube</vt:lpstr>
      <vt:lpstr>Tendencias de red Computación en la nube (Cont.)</vt:lpstr>
      <vt:lpstr>Tendencias de red Tendencias tecnológicas en el hogar</vt:lpstr>
      <vt:lpstr>Tendencias de red Redes de línea eléctrica</vt:lpstr>
      <vt:lpstr>Tendencias de red Banda ancha inalámbrica</vt:lpstr>
      <vt:lpstr>1.8 Seguridad de la red</vt:lpstr>
      <vt:lpstr>Seguridad de la red Amenazas de seguridad</vt:lpstr>
      <vt:lpstr>Seguridad de la red Amenazas de seguridad (Cont.)</vt:lpstr>
      <vt:lpstr>Seguridad de la red Soluciones de seguridad</vt:lpstr>
      <vt:lpstr>Seguridad de la red Soluciones de seguridad (Cont.)</vt:lpstr>
      <vt:lpstr>1.9 El profesional de TI</vt:lpstr>
      <vt:lpstr>El profesional de TI  CCNA</vt:lpstr>
      <vt:lpstr>Los profesionales de TI  Puestos de Trabajo de Redes </vt:lpstr>
      <vt:lpstr>Diapositiva 51</vt:lpstr>
    </vt:vector>
  </TitlesOfParts>
  <Company>Cisco Systems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Macarena</cp:lastModifiedBy>
  <cp:revision>874</cp:revision>
  <dcterms:created xsi:type="dcterms:W3CDTF">2016-08-22T22:27:36Z</dcterms:created>
  <dcterms:modified xsi:type="dcterms:W3CDTF">2020-07-21T06:57:19Z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  <property fmtid="{D5CDD505-2E9C-101B-9397-08002B2CF9AE}" pid="8" name="ArticulateGUID">
    <vt:lpwstr>F9A496F7-57D7-4028-9572-D40DFDF3715A</vt:lpwstr>
  </property>
  <property fmtid="{D5CDD505-2E9C-101B-9397-08002B2CF9AE}" pid="9" name="ArticulatePath">
    <vt:lpwstr>ITE7_Chp9_by_jg</vt:lpwstr>
  </property>
</Properties>
</file>